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 id="2147483697" r:id="rId3"/>
    <p:sldMasterId id="2147483684" r:id="rId4"/>
  </p:sldMasterIdLst>
  <p:notesMasterIdLst>
    <p:notesMasterId r:id="rId32"/>
  </p:notesMasterIdLst>
  <p:sldIdLst>
    <p:sldId id="256" r:id="rId5"/>
    <p:sldId id="258" r:id="rId6"/>
    <p:sldId id="272" r:id="rId7"/>
    <p:sldId id="259" r:id="rId8"/>
    <p:sldId id="273" r:id="rId9"/>
    <p:sldId id="260" r:id="rId10"/>
    <p:sldId id="261" r:id="rId11"/>
    <p:sldId id="279" r:id="rId12"/>
    <p:sldId id="280" r:id="rId13"/>
    <p:sldId id="281" r:id="rId14"/>
    <p:sldId id="282" r:id="rId15"/>
    <p:sldId id="285" r:id="rId16"/>
    <p:sldId id="288" r:id="rId17"/>
    <p:sldId id="283" r:id="rId18"/>
    <p:sldId id="284" r:id="rId19"/>
    <p:sldId id="286" r:id="rId20"/>
    <p:sldId id="287" r:id="rId21"/>
    <p:sldId id="262" r:id="rId22"/>
    <p:sldId id="269" r:id="rId23"/>
    <p:sldId id="270" r:id="rId24"/>
    <p:sldId id="271" r:id="rId25"/>
    <p:sldId id="264" r:id="rId26"/>
    <p:sldId id="276" r:id="rId27"/>
    <p:sldId id="277" r:id="rId28"/>
    <p:sldId id="267" r:id="rId29"/>
    <p:sldId id="278" r:id="rId30"/>
    <p:sldId id="265" r:id="rId3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a:srgbClr val="006600"/>
    <a:srgbClr val="9B037E"/>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7" autoAdjust="0"/>
    <p:restoredTop sz="94737" autoAdjust="0"/>
  </p:normalViewPr>
  <p:slideViewPr>
    <p:cSldViewPr>
      <p:cViewPr varScale="1">
        <p:scale>
          <a:sx n="60" d="100"/>
          <a:sy n="60" d="100"/>
        </p:scale>
        <p:origin x="-10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092" y="2298"/>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4" cy="511730"/>
          </a:xfrm>
          <a:prstGeom prst="rect">
            <a:avLst/>
          </a:prstGeom>
        </p:spPr>
        <p:txBody>
          <a:bodyPr vert="horz" lIns="95432" tIns="47716" rIns="95432" bIns="47716"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5" y="0"/>
            <a:ext cx="3076364" cy="511730"/>
          </a:xfrm>
          <a:prstGeom prst="rect">
            <a:avLst/>
          </a:prstGeom>
        </p:spPr>
        <p:txBody>
          <a:bodyPr vert="horz" lIns="95432" tIns="47716" rIns="95432" bIns="47716" rtlCol="0"/>
          <a:lstStyle>
            <a:lvl1pPr algn="r">
              <a:defRPr sz="1300"/>
            </a:lvl1pPr>
          </a:lstStyle>
          <a:p>
            <a:fld id="{7F2A0A50-CE9F-44B6-827A-3EB6917365B1}" type="datetimeFigureOut">
              <a:rPr kumimoji="1" lang="ja-JP" altLang="en-US" smtClean="0"/>
              <a:pPr/>
              <a:t>2008/6/5</a:t>
            </a:fld>
            <a:endParaRPr kumimoji="1" lang="ja-JP" altLang="en-US"/>
          </a:p>
        </p:txBody>
      </p:sp>
      <p:sp>
        <p:nvSpPr>
          <p:cNvPr id="4" name="スライド イメージ プレースホルダ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432" tIns="47716" rIns="95432" bIns="47716" rtlCol="0" anchor="ctr"/>
          <a:lstStyle/>
          <a:p>
            <a:endParaRPr lang="ja-JP" altLang="en-US"/>
          </a:p>
        </p:txBody>
      </p:sp>
      <p:sp>
        <p:nvSpPr>
          <p:cNvPr id="5" name="ノート プレースホルダ 4"/>
          <p:cNvSpPr>
            <a:spLocks noGrp="1"/>
          </p:cNvSpPr>
          <p:nvPr>
            <p:ph type="body" sz="quarter" idx="3"/>
          </p:nvPr>
        </p:nvSpPr>
        <p:spPr>
          <a:xfrm>
            <a:off x="709931" y="4861442"/>
            <a:ext cx="5679440" cy="4605576"/>
          </a:xfrm>
          <a:prstGeom prst="rect">
            <a:avLst/>
          </a:prstGeom>
        </p:spPr>
        <p:txBody>
          <a:bodyPr vert="horz" lIns="95432" tIns="47716" rIns="95432" bIns="47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7"/>
            <a:ext cx="3076364" cy="511730"/>
          </a:xfrm>
          <a:prstGeom prst="rect">
            <a:avLst/>
          </a:prstGeom>
        </p:spPr>
        <p:txBody>
          <a:bodyPr vert="horz" lIns="95432" tIns="47716" rIns="95432" bIns="47716"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5" y="9721107"/>
            <a:ext cx="3076364" cy="511730"/>
          </a:xfrm>
          <a:prstGeom prst="rect">
            <a:avLst/>
          </a:prstGeom>
        </p:spPr>
        <p:txBody>
          <a:bodyPr vert="horz" lIns="95432" tIns="47716" rIns="95432" bIns="47716" rtlCol="0" anchor="b"/>
          <a:lstStyle>
            <a:lvl1pPr algn="r">
              <a:defRPr sz="1300"/>
            </a:lvl1pPr>
          </a:lstStyle>
          <a:p>
            <a:fld id="{05BC1008-478F-4D20-905A-592A31AE398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99D2C-1D33-4EEE-8B7A-DDB9B6738E03}" type="slidenum">
              <a:rPr lang="en-US" altLang="ja-JP"/>
              <a:pPr/>
              <a:t>10</a:t>
            </a:fld>
            <a:endParaRPr lang="en-US" altLang="ja-JP"/>
          </a:p>
        </p:txBody>
      </p:sp>
      <p:sp>
        <p:nvSpPr>
          <p:cNvPr id="9218" name="Rectangle 2"/>
          <p:cNvSpPr>
            <a:spLocks noGrp="1" noRot="1" noChangeAspect="1" noChangeArrowheads="1" noTextEdit="1"/>
          </p:cNvSpPr>
          <p:nvPr>
            <p:ph type="sldImg"/>
          </p:nvPr>
        </p:nvSpPr>
        <p:spPr>
          <a:ln/>
        </p:spPr>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40E4F-A1FC-456F-939D-80489BA39A2A}" type="slidenum">
              <a:rPr lang="en-US" altLang="ja-JP"/>
              <a:pPr/>
              <a:t>11</a:t>
            </a:fld>
            <a:endParaRPr lang="en-US" altLang="ja-JP"/>
          </a:p>
        </p:txBody>
      </p:sp>
      <p:sp>
        <p:nvSpPr>
          <p:cNvPr id="11266" name="Rectangle 2"/>
          <p:cNvSpPr>
            <a:spLocks noGrp="1" noRot="1" noChangeAspect="1" noChangeArrowheads="1" noTextEdit="1"/>
          </p:cNvSpPr>
          <p:nvPr>
            <p:ph type="sldImg"/>
          </p:nvPr>
        </p:nvSpPr>
        <p:spPr>
          <a:ln/>
        </p:spPr>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40E4F-A1FC-456F-939D-80489BA39A2A}" type="slidenum">
              <a:rPr lang="en-US" altLang="ja-JP"/>
              <a:pPr/>
              <a:t>12</a:t>
            </a:fld>
            <a:endParaRPr lang="en-US" altLang="ja-JP"/>
          </a:p>
        </p:txBody>
      </p:sp>
      <p:sp>
        <p:nvSpPr>
          <p:cNvPr id="11266" name="Rectangle 2"/>
          <p:cNvSpPr>
            <a:spLocks noGrp="1" noRot="1" noChangeAspect="1" noChangeArrowheads="1" noTextEdit="1"/>
          </p:cNvSpPr>
          <p:nvPr>
            <p:ph type="sldImg"/>
          </p:nvPr>
        </p:nvSpPr>
        <p:spPr>
          <a:ln/>
        </p:spPr>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13</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B6113-F52B-4EAB-9F0B-D2A05D057373}" type="slidenum">
              <a:rPr lang="en-US" altLang="ja-JP"/>
              <a:pPr/>
              <a:t>14</a:t>
            </a:fld>
            <a:endParaRPr lang="en-US" altLang="ja-JP"/>
          </a:p>
        </p:txBody>
      </p:sp>
      <p:sp>
        <p:nvSpPr>
          <p:cNvPr id="13314" name="Rectangle 2"/>
          <p:cNvSpPr>
            <a:spLocks noGrp="1" noRot="1" noChangeAspect="1" noChangeArrowheads="1" noTextEdit="1"/>
          </p:cNvSpPr>
          <p:nvPr>
            <p:ph type="sldImg"/>
          </p:nvPr>
        </p:nvSpPr>
        <p:spPr>
          <a:ln/>
        </p:spPr>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DA1ED3-14F4-481F-A14E-9B9E744906E1}" type="slidenum">
              <a:rPr lang="en-US" altLang="ja-JP"/>
              <a:pPr/>
              <a:t>15</a:t>
            </a:fld>
            <a:endParaRPr lang="en-US" altLang="ja-JP"/>
          </a:p>
        </p:txBody>
      </p:sp>
      <p:sp>
        <p:nvSpPr>
          <p:cNvPr id="17410" name="スライド イメージ プレースホルダ 1"/>
          <p:cNvSpPr>
            <a:spLocks noGrp="1" noRot="1" noChangeAspect="1" noTextEdit="1"/>
          </p:cNvSpPr>
          <p:nvPr>
            <p:ph type="sldImg"/>
          </p:nvPr>
        </p:nvSpPr>
        <p:spPr>
          <a:xfrm>
            <a:off x="992188" y="768350"/>
            <a:ext cx="5116512" cy="3838575"/>
          </a:xfrm>
          <a:ln/>
        </p:spPr>
      </p:sp>
      <p:sp>
        <p:nvSpPr>
          <p:cNvPr id="17412" name="スライド番号プレースホルダ 3"/>
          <p:cNvSpPr txBox="1">
            <a:spLocks noGrp="1"/>
          </p:cNvSpPr>
          <p:nvPr/>
        </p:nvSpPr>
        <p:spPr bwMode="auto">
          <a:xfrm>
            <a:off x="4021294" y="9721106"/>
            <a:ext cx="3076363" cy="511731"/>
          </a:xfrm>
          <a:prstGeom prst="rect">
            <a:avLst/>
          </a:prstGeom>
          <a:noFill/>
          <a:ln w="9525">
            <a:noFill/>
            <a:miter lim="800000"/>
            <a:headEnd/>
            <a:tailEnd/>
          </a:ln>
        </p:spPr>
        <p:txBody>
          <a:bodyPr lIns="95422" tIns="47712" rIns="95422" bIns="47712" anchor="b"/>
          <a:lstStyle/>
          <a:p>
            <a:pPr algn="r" defTabSz="914817"/>
            <a:fld id="{22E923AF-AD66-4C58-A3E4-0EA535F7D9EC}" type="slidenum">
              <a:rPr lang="en-US" altLang="ja-JP" sz="1300">
                <a:latin typeface="Calibri" pitchFamily="34" charset="0"/>
              </a:rPr>
              <a:pPr algn="r" defTabSz="914817"/>
              <a:t>15</a:t>
            </a:fld>
            <a:endParaRPr lang="en-US" altLang="ja-JP" sz="1300" dirty="0">
              <a:latin typeface="Calibri" pitchFamily="34" charset="0"/>
            </a:endParaRPr>
          </a:p>
        </p:txBody>
      </p:sp>
      <p:sp>
        <p:nvSpPr>
          <p:cNvPr id="6" name="ノート プレースホルダ 5"/>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DA1ED3-14F4-481F-A14E-9B9E744906E1}" type="slidenum">
              <a:rPr lang="en-US" altLang="ja-JP"/>
              <a:pPr/>
              <a:t>16</a:t>
            </a:fld>
            <a:endParaRPr lang="en-US" altLang="ja-JP"/>
          </a:p>
        </p:txBody>
      </p:sp>
      <p:sp>
        <p:nvSpPr>
          <p:cNvPr id="17410" name="スライド イメージ プレースホルダ 1"/>
          <p:cNvSpPr>
            <a:spLocks noGrp="1" noRot="1" noChangeAspect="1" noTextEdit="1"/>
          </p:cNvSpPr>
          <p:nvPr>
            <p:ph type="sldImg"/>
          </p:nvPr>
        </p:nvSpPr>
        <p:spPr>
          <a:xfrm>
            <a:off x="992188" y="768350"/>
            <a:ext cx="5116512" cy="3838575"/>
          </a:xfrm>
          <a:ln/>
        </p:spPr>
      </p:sp>
      <p:sp>
        <p:nvSpPr>
          <p:cNvPr id="17412" name="スライド番号プレースホルダ 3"/>
          <p:cNvSpPr txBox="1">
            <a:spLocks noGrp="1"/>
          </p:cNvSpPr>
          <p:nvPr/>
        </p:nvSpPr>
        <p:spPr bwMode="auto">
          <a:xfrm>
            <a:off x="4021294" y="9721106"/>
            <a:ext cx="3076363" cy="511731"/>
          </a:xfrm>
          <a:prstGeom prst="rect">
            <a:avLst/>
          </a:prstGeom>
          <a:noFill/>
          <a:ln w="9525">
            <a:noFill/>
            <a:miter lim="800000"/>
            <a:headEnd/>
            <a:tailEnd/>
          </a:ln>
        </p:spPr>
        <p:txBody>
          <a:bodyPr lIns="95422" tIns="47712" rIns="95422" bIns="47712" anchor="b"/>
          <a:lstStyle/>
          <a:p>
            <a:pPr algn="r" defTabSz="914817"/>
            <a:fld id="{22E923AF-AD66-4C58-A3E4-0EA535F7D9EC}" type="slidenum">
              <a:rPr lang="en-US" altLang="ja-JP" sz="1300">
                <a:latin typeface="Calibri" pitchFamily="34" charset="0"/>
              </a:rPr>
              <a:pPr algn="r" defTabSz="914817"/>
              <a:t>16</a:t>
            </a:fld>
            <a:endParaRPr lang="en-US" altLang="ja-JP" sz="1300" dirty="0">
              <a:latin typeface="Calibri" pitchFamily="34" charset="0"/>
            </a:endParaRPr>
          </a:p>
        </p:txBody>
      </p:sp>
      <p:sp>
        <p:nvSpPr>
          <p:cNvPr id="6" name="ノート プレースホルダ 5"/>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DA1ED3-14F4-481F-A14E-9B9E744906E1}" type="slidenum">
              <a:rPr lang="en-US" altLang="ja-JP"/>
              <a:pPr/>
              <a:t>17</a:t>
            </a:fld>
            <a:endParaRPr lang="en-US" altLang="ja-JP"/>
          </a:p>
        </p:txBody>
      </p:sp>
      <p:sp>
        <p:nvSpPr>
          <p:cNvPr id="17410" name="スライド イメージ プレースホルダ 1"/>
          <p:cNvSpPr>
            <a:spLocks noGrp="1" noRot="1" noChangeAspect="1" noTextEdit="1"/>
          </p:cNvSpPr>
          <p:nvPr>
            <p:ph type="sldImg"/>
          </p:nvPr>
        </p:nvSpPr>
        <p:spPr>
          <a:xfrm>
            <a:off x="992188" y="768350"/>
            <a:ext cx="5116512" cy="3838575"/>
          </a:xfrm>
          <a:ln/>
        </p:spPr>
      </p:sp>
      <p:sp>
        <p:nvSpPr>
          <p:cNvPr id="17412" name="スライド番号プレースホルダ 3"/>
          <p:cNvSpPr txBox="1">
            <a:spLocks noGrp="1"/>
          </p:cNvSpPr>
          <p:nvPr/>
        </p:nvSpPr>
        <p:spPr bwMode="auto">
          <a:xfrm>
            <a:off x="4021294" y="9721106"/>
            <a:ext cx="3076363" cy="511731"/>
          </a:xfrm>
          <a:prstGeom prst="rect">
            <a:avLst/>
          </a:prstGeom>
          <a:noFill/>
          <a:ln w="9525">
            <a:noFill/>
            <a:miter lim="800000"/>
            <a:headEnd/>
            <a:tailEnd/>
          </a:ln>
        </p:spPr>
        <p:txBody>
          <a:bodyPr lIns="95422" tIns="47712" rIns="95422" bIns="47712" anchor="b"/>
          <a:lstStyle/>
          <a:p>
            <a:pPr algn="r" defTabSz="914817"/>
            <a:fld id="{22E923AF-AD66-4C58-A3E4-0EA535F7D9EC}" type="slidenum">
              <a:rPr lang="en-US" altLang="ja-JP" sz="1300">
                <a:latin typeface="Calibri" pitchFamily="34" charset="0"/>
              </a:rPr>
              <a:pPr algn="r" defTabSz="914817"/>
              <a:t>17</a:t>
            </a:fld>
            <a:endParaRPr lang="en-US" altLang="ja-JP" sz="1300" dirty="0">
              <a:latin typeface="Calibri" pitchFamily="34" charset="0"/>
            </a:endParaRPr>
          </a:p>
        </p:txBody>
      </p:sp>
      <p:sp>
        <p:nvSpPr>
          <p:cNvPr id="6" name="ノート プレースホルダ 5"/>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18</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19</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20</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21</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22</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23</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24</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25</a:t>
            </a:fld>
            <a:endParaRPr kumimoji="1"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26</a:t>
            </a:fld>
            <a:endParaRPr kumimoji="1" lang="ja-JP" altLang="en-US" dirty="0"/>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27</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3</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4</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5</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6</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4" name="スライド番号プレースホルダ 3"/>
          <p:cNvSpPr>
            <a:spLocks noGrp="1"/>
          </p:cNvSpPr>
          <p:nvPr>
            <p:ph type="sldNum" sz="quarter" idx="10"/>
          </p:nvPr>
        </p:nvSpPr>
        <p:spPr/>
        <p:txBody>
          <a:bodyPr/>
          <a:lstStyle/>
          <a:p>
            <a:fld id="{05BC1008-478F-4D20-905A-592A31AE398B}" type="slidenum">
              <a:rPr kumimoji="1" lang="ja-JP" altLang="en-US" smtClean="0"/>
              <a:pPr/>
              <a:t>7</a:t>
            </a:fld>
            <a:endParaRPr kumimoji="1" lang="ja-JP" altLang="en-US"/>
          </a:p>
        </p:txBody>
      </p:sp>
      <p:sp>
        <p:nvSpPr>
          <p:cNvPr id="5" name="ノート プレースホルダ 4"/>
          <p:cNvSpPr>
            <a:spLocks noGrp="1"/>
          </p:cNvSpPr>
          <p:nvPr>
            <p:ph type="body" sz="quarter" idx="1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86069-136D-469F-AD08-7C45088A368C}" type="slidenum">
              <a:rPr lang="en-US" altLang="ja-JP"/>
              <a:pPr/>
              <a:t>8</a:t>
            </a:fld>
            <a:endParaRPr lang="en-US" altLang="ja-JP"/>
          </a:p>
        </p:txBody>
      </p:sp>
      <p:sp>
        <p:nvSpPr>
          <p:cNvPr id="4098" name="Rectangle 2"/>
          <p:cNvSpPr>
            <a:spLocks noGrp="1" noRot="1" noChangeAspect="1" noChangeArrowheads="1" noTextEdit="1"/>
          </p:cNvSpPr>
          <p:nvPr>
            <p:ph type="sldImg"/>
          </p:nvPr>
        </p:nvSpPr>
        <p:spPr>
          <a:ln/>
        </p:spPr>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6EA59-A84F-48C9-A9BE-9E57C9F11DAC}" type="slidenum">
              <a:rPr lang="en-US" altLang="ja-JP"/>
              <a:pPr/>
              <a:t>9</a:t>
            </a:fld>
            <a:endParaRPr lang="en-US" altLang="ja-JP"/>
          </a:p>
        </p:txBody>
      </p:sp>
      <p:sp>
        <p:nvSpPr>
          <p:cNvPr id="7170" name="Rectangle 2"/>
          <p:cNvSpPr>
            <a:spLocks noGrp="1" noRot="1" noChangeAspect="1" noChangeArrowheads="1" noTextEdit="1"/>
          </p:cNvSpPr>
          <p:nvPr>
            <p:ph type="sldImg"/>
          </p:nvPr>
        </p:nvSpPr>
        <p:spPr>
          <a:ln/>
        </p:spPr>
      </p:sp>
      <p:sp>
        <p:nvSpPr>
          <p:cNvPr id="5" name="ノート プレースホルダ 4"/>
          <p:cNvSpPr>
            <a:spLocks noGrp="1"/>
          </p:cNvSpPr>
          <p:nvPr>
            <p:ph type="body" sz="quarter" idx="10"/>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r>
              <a:rPr kumimoji="1" lang="en-US" altLang="ja-JP" smtClean="0"/>
              <a:t>2008/06/06</a:t>
            </a:r>
            <a:endParaRPr kumimoji="1" lang="ja-JP" altLang="en-US" dirty="0"/>
          </a:p>
        </p:txBody>
      </p:sp>
      <p:sp>
        <p:nvSpPr>
          <p:cNvPr id="19" name="フッター プレースホルダ 18"/>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27" name="スライド番号プレースホルダ 26"/>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1 つの角を丸めた四角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タイトル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a:xfrm>
            <a:off x="8077200" y="6356350"/>
            <a:ext cx="609600" cy="365125"/>
          </a:xfrm>
        </p:spPr>
        <p:txBody>
          <a:bodyPr/>
          <a:lstStyle/>
          <a:p>
            <a:fld id="{D6480708-D160-4E09-B747-F7FC63C9A530}" type="slidenum">
              <a:rPr kumimoji="1" lang="ja-JP" altLang="en-US" smtClean="0"/>
              <a:pPr/>
              <a:t>&lt;#&gt;</a:t>
            </a:fld>
            <a:endParaRPr kumimoji="1" lang="ja-JP" altLang="en-US"/>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2008/06/06</a:t>
            </a:r>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9" name="スライド番号プレースホルダ 8"/>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2008/06/06</a:t>
            </a:r>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5" name="スライド番号プレースホルダ 4"/>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2008/06/06</a:t>
            </a:r>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4" name="スライド番号プレースホルダ 3"/>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2008/06/06</a:t>
            </a:r>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5" name="スライド番号プレースホルダ 4"/>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F02EAFDE-7A09-4E9E-9308-70072DD258A3}"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2008/06/06</a:t>
            </a:r>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9" name="スライド番号プレースホルダ 8"/>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2008/06/06</a:t>
            </a:r>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5" name="スライド番号プレースホルダ 4"/>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dirty="0" smtClean="0"/>
              <a:t>マスタ タイトルの書式設定</a:t>
            </a:r>
            <a:endParaRPr kumimoji="0" lang="en-US" dirty="0"/>
          </a:p>
        </p:txBody>
      </p:sp>
      <p:sp>
        <p:nvSpPr>
          <p:cNvPr id="3" name="コンテンツ プレースホルダ 2"/>
          <p:cNvSpPr>
            <a:spLocks noGrp="1"/>
          </p:cNvSpPr>
          <p:nvPr>
            <p:ph idx="1"/>
          </p:nvPr>
        </p:nvSpPr>
        <p:spPr/>
        <p:txBody>
          <a:bodyPr/>
          <a:lstStyle/>
          <a:p>
            <a:pPr lvl="0" eaLnBrk="1" latinLnBrk="0" hangingPunct="1"/>
            <a:r>
              <a:rPr lang="ja-JP" altLang="en-US" dirty="0" smtClean="0"/>
              <a:t>マスタ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dirty="0"/>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2008/06/06</a:t>
            </a:r>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4" name="スライド番号プレースホルダ 3"/>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7A12087B-BC07-461B-A3BD-8238BA3DFCA2}" type="slidenum">
              <a:rPr kumimoji="1" lang="ja-JP" altLang="en-US" smtClean="0"/>
              <a:pPr/>
              <a:t>&lt;#&gt;</a:t>
            </a:fld>
            <a:endParaRPr kumimoji="1"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2008/06/06</a:t>
            </a:r>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9" name="スライド番号プレースホルダ 8"/>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2008/06/06</a:t>
            </a:r>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5" name="スライド番号プレースホルダ 4"/>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2008/06/06</a:t>
            </a:r>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4" name="スライド番号プレースホルダ 3"/>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2008/06/06</a:t>
            </a:r>
            <a:endParaRPr kumimoji="1" lang="ja-JP" altLang="en-US"/>
          </a:p>
        </p:txBody>
      </p:sp>
      <p:sp>
        <p:nvSpPr>
          <p:cNvPr id="5" name="フッター プレースホルダ 4"/>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12"/>
          </p:nvPr>
        </p:nvSpPr>
        <p:spPr/>
        <p:txBody>
          <a:bodyPr/>
          <a:lstStyle/>
          <a:p>
            <a:fld id="{BCE9BB67-8FC9-4F5E-99E3-B1A192175EE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r>
              <a:rPr kumimoji="1" lang="en-US" altLang="ja-JP" smtClean="0"/>
              <a:t>2008/06/06</a:t>
            </a:r>
            <a:endParaRPr kumimoji="1" lang="ja-JP" altLang="en-US"/>
          </a:p>
        </p:txBody>
      </p:sp>
      <p:sp>
        <p:nvSpPr>
          <p:cNvPr id="8" name="フッター プレースホルダ 7"/>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9" name="スライド番号プレースホルダ 8"/>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r>
              <a:rPr kumimoji="1" lang="en-US" altLang="ja-JP" smtClean="0"/>
              <a:t>2008/06/06</a:t>
            </a:r>
            <a:endParaRPr kumimoji="1" lang="ja-JP" altLang="en-US"/>
          </a:p>
        </p:txBody>
      </p:sp>
      <p:sp>
        <p:nvSpPr>
          <p:cNvPr id="4" name="フッター プレースホルダ 3"/>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5" name="スライド番号プレースホルダ 4"/>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2008/06/06</a:t>
            </a:r>
            <a:endParaRPr kumimoji="1" lang="ja-JP" altLang="en-US"/>
          </a:p>
        </p:txBody>
      </p:sp>
      <p:sp>
        <p:nvSpPr>
          <p:cNvPr id="3" name="フッター プレースホルダ 2"/>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フッター プレースホルダ 5"/>
          <p:cNvSpPr>
            <a:spLocks noGrp="1"/>
          </p:cNvSpPr>
          <p:nvPr>
            <p:ph type="ftr" sz="quarter" idx="11"/>
          </p:nvPr>
        </p:nvSpPr>
        <p:spPr/>
        <p:txBody>
          <a:body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7" name="スライド番号プレースホルダ 6"/>
          <p:cNvSpPr>
            <a:spLocks noGrp="1"/>
          </p:cNvSpPr>
          <p:nvPr>
            <p:ph type="sldNum" sz="quarter" idx="12"/>
          </p:nvPr>
        </p:nvSpPr>
        <p:spPr/>
        <p:txBody>
          <a:bodyPr/>
          <a:lstStyle/>
          <a:p>
            <a:fld id="{D6480708-D160-4E09-B747-F7FC63C9A53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フリーフォーム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タイトル プレースホル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kumimoji="1" lang="en-US" altLang="ja-JP" smtClean="0"/>
              <a:t>2008/06/06</a:t>
            </a:r>
            <a:endParaRPr kumimoji="1"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480708-D160-4E09-B747-F7FC63C9A530}" type="slidenum">
              <a:rPr kumimoji="1" lang="ja-JP" altLang="en-US" smtClean="0"/>
              <a:pPr/>
              <a:t>&lt;#&gt;</a:t>
            </a:fld>
            <a:endParaRPr kumimoji="1" lang="ja-JP" altLang="en-US"/>
          </a:p>
        </p:txBody>
      </p:sp>
      <p:grpSp>
        <p:nvGrpSpPr>
          <p:cNvPr id="2" name="グループ化 1"/>
          <p:cNvGrpSpPr/>
          <p:nvPr/>
        </p:nvGrpSpPr>
        <p:grpSpPr>
          <a:xfrm>
            <a:off x="-19017" y="202408"/>
            <a:ext cx="9180548" cy="649224"/>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96"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2008/06/06</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EAFDE-7A09-4E9E-9308-70072DD258A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2008/06/06</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87B-BC07-461B-A3BD-8238BA3DFCA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2008/06/06</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重力波研究交流会　</a:t>
            </a:r>
            <a:r>
              <a:rPr kumimoji="1" lang="en-US" altLang="ja-JP" smtClean="0"/>
              <a:t>@</a:t>
            </a:r>
            <a:r>
              <a:rPr kumimoji="1" lang="ja-JP" altLang="en-US" smtClean="0"/>
              <a:t>東京大学本郷キャンパス</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9BB67-8FC9-4F5E-99E3-B1A192175EE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pPr algn="ctr"/>
            <a:r>
              <a:rPr kumimoji="1" lang="ja-JP" altLang="en-US" dirty="0" smtClean="0"/>
              <a:t>低温レーザー干渉計用</a:t>
            </a:r>
            <a:r>
              <a:rPr kumimoji="1" lang="en-US" altLang="ja-JP" dirty="0" smtClean="0"/>
              <a:t/>
            </a:r>
            <a:br>
              <a:rPr kumimoji="1" lang="en-US" altLang="ja-JP" dirty="0" smtClean="0"/>
            </a:br>
            <a:r>
              <a:rPr kumimoji="1" lang="ja-JP" altLang="en-US" dirty="0" smtClean="0"/>
              <a:t>ローカルコントロールの研究</a:t>
            </a:r>
            <a:endParaRPr kumimoji="1" lang="ja-JP" altLang="en-US" dirty="0"/>
          </a:p>
        </p:txBody>
      </p:sp>
      <p:sp>
        <p:nvSpPr>
          <p:cNvPr id="3" name="サブタイトル 2"/>
          <p:cNvSpPr>
            <a:spLocks noGrp="1"/>
          </p:cNvSpPr>
          <p:nvPr>
            <p:ph type="subTitle" idx="1"/>
          </p:nvPr>
        </p:nvSpPr>
        <p:spPr/>
        <p:txBody>
          <a:bodyPr>
            <a:normAutofit fontScale="92500" lnSpcReduction="10000"/>
          </a:bodyPr>
          <a:lstStyle/>
          <a:p>
            <a:pPr algn="ctr"/>
            <a:endParaRPr lang="en-US" altLang="ja-JP" dirty="0" smtClean="0"/>
          </a:p>
          <a:p>
            <a:pPr algn="ctr"/>
            <a:endParaRPr lang="en-US" altLang="ja-JP" dirty="0" smtClean="0"/>
          </a:p>
          <a:p>
            <a:pPr algn="ctr"/>
            <a:r>
              <a:rPr lang="ja-JP" altLang="en-US" dirty="0" smtClean="0"/>
              <a:t>東京</a:t>
            </a:r>
            <a:r>
              <a:rPr lang="ja-JP" altLang="en-US" dirty="0"/>
              <a:t>大学</a:t>
            </a:r>
            <a:r>
              <a:rPr kumimoji="1" lang="ja-JP" altLang="en-US" dirty="0" smtClean="0"/>
              <a:t>宇宙線研究所</a:t>
            </a:r>
            <a:endParaRPr kumimoji="1" lang="en-US" altLang="ja-JP" dirty="0" smtClean="0"/>
          </a:p>
          <a:p>
            <a:pPr algn="ctr"/>
            <a:r>
              <a:rPr lang="ja-JP" altLang="en-US" dirty="0"/>
              <a:t>斎藤陽</a:t>
            </a:r>
            <a:r>
              <a:rPr lang="ja-JP" altLang="en-US" dirty="0" smtClean="0"/>
              <a:t>紀</a:t>
            </a:r>
            <a:endParaRPr lang="en-US" altLang="ja-JP" dirty="0" smtClean="0"/>
          </a:p>
        </p:txBody>
      </p:sp>
      <p:sp>
        <p:nvSpPr>
          <p:cNvPr id="5" name="スライド番号プレースホルダ 4"/>
          <p:cNvSpPr>
            <a:spLocks noGrp="1"/>
          </p:cNvSpPr>
          <p:nvPr>
            <p:ph type="sldNum" sz="quarter" idx="12"/>
          </p:nvPr>
        </p:nvSpPr>
        <p:spPr/>
        <p:txBody>
          <a:bodyPr/>
          <a:lstStyle/>
          <a:p>
            <a:fld id="{D6480708-D160-4E09-B747-F7FC63C9A530}" type="slidenum">
              <a:rPr kumimoji="1" lang="ja-JP" altLang="en-US" smtClean="0"/>
              <a:pPr/>
              <a:t>1</a:t>
            </a:fld>
            <a:endParaRPr kumimoji="1" lang="ja-JP" altLang="en-US"/>
          </a:p>
        </p:txBody>
      </p:sp>
      <p:sp>
        <p:nvSpPr>
          <p:cNvPr id="6" name="フッター プレースホルダ 5"/>
          <p:cNvSpPr>
            <a:spLocks noGrp="1"/>
          </p:cNvSpPr>
          <p:nvPr>
            <p:ph type="ftr" sz="quarter" idx="11"/>
          </p:nvPr>
        </p:nvSpPr>
        <p:spPr>
          <a:xfrm>
            <a:off x="2643174" y="6357958"/>
            <a:ext cx="3376626" cy="363517"/>
          </a:xfrm>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2008/06/06</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8220" name="Text Box 28"/>
          <p:cNvSpPr txBox="1">
            <a:spLocks noChangeArrowheads="1"/>
          </p:cNvSpPr>
          <p:nvPr/>
        </p:nvSpPr>
        <p:spPr bwMode="auto">
          <a:xfrm>
            <a:off x="5357818" y="2571744"/>
            <a:ext cx="3189287" cy="1015663"/>
          </a:xfrm>
          <a:prstGeom prst="rect">
            <a:avLst/>
          </a:prstGeom>
          <a:noFill/>
          <a:ln w="9525">
            <a:noFill/>
            <a:miter lim="800000"/>
            <a:headEnd/>
            <a:tailEnd/>
          </a:ln>
          <a:effectLst/>
        </p:spPr>
        <p:txBody>
          <a:bodyPr>
            <a:spAutoFit/>
          </a:bodyPr>
          <a:lstStyle/>
          <a:p>
            <a:r>
              <a:rPr lang="ja-JP" altLang="en-US" sz="2000" dirty="0" smtClean="0"/>
              <a:t>緑</a:t>
            </a:r>
            <a:r>
              <a:rPr lang="ja-JP" altLang="en-US" sz="2000" dirty="0"/>
              <a:t>の光</a:t>
            </a:r>
            <a:r>
              <a:rPr lang="ja-JP" altLang="en-US" sz="2000" dirty="0" smtClean="0"/>
              <a:t>路</a:t>
            </a:r>
            <a:r>
              <a:rPr lang="en-US" altLang="ja-JP" sz="2000" dirty="0" smtClean="0">
                <a:latin typeface="Times New Roman" pitchFamily="18" charset="0"/>
                <a:cs typeface="Times New Roman" pitchFamily="18" charset="0"/>
              </a:rPr>
              <a:t>(</a:t>
            </a:r>
            <a:r>
              <a:rPr lang="en-US" altLang="ja-JP" sz="2000" i="1" dirty="0" smtClean="0">
                <a:latin typeface="Times New Roman" pitchFamily="18" charset="0"/>
                <a:cs typeface="Times New Roman" pitchFamily="18" charset="0"/>
              </a:rPr>
              <a:t>L</a:t>
            </a:r>
            <a:r>
              <a:rPr lang="en-US" altLang="ja-JP" sz="2000" baseline="-25000" dirty="0" smtClean="0">
                <a:latin typeface="Times New Roman" pitchFamily="18" charset="0"/>
                <a:cs typeface="Times New Roman" pitchFamily="18" charset="0"/>
              </a:rPr>
              <a:t>2</a:t>
            </a:r>
            <a:r>
              <a:rPr lang="en-US" altLang="ja-JP" sz="2000" dirty="0" smtClean="0">
                <a:latin typeface="Times New Roman" pitchFamily="18" charset="0"/>
                <a:cs typeface="Times New Roman" pitchFamily="18" charset="0"/>
              </a:rPr>
              <a:t>+</a:t>
            </a:r>
            <a:r>
              <a:rPr lang="en-US" altLang="ja-JP" sz="2000" i="1" dirty="0" smtClean="0">
                <a:latin typeface="Times New Roman" pitchFamily="18" charset="0"/>
                <a:cs typeface="Times New Roman" pitchFamily="18" charset="0"/>
              </a:rPr>
              <a:t>L</a:t>
            </a:r>
            <a:r>
              <a:rPr lang="en-US" altLang="ja-JP" sz="2000" baseline="-25000" dirty="0" smtClean="0">
                <a:latin typeface="Times New Roman" pitchFamily="18" charset="0"/>
                <a:cs typeface="Times New Roman" pitchFamily="18" charset="0"/>
              </a:rPr>
              <a:t>4</a:t>
            </a:r>
            <a:r>
              <a:rPr lang="en-US" altLang="ja-JP" sz="2000" dirty="0" smtClean="0">
                <a:latin typeface="Times New Roman" pitchFamily="18" charset="0"/>
                <a:cs typeface="Times New Roman" pitchFamily="18" charset="0"/>
              </a:rPr>
              <a:t>)</a:t>
            </a:r>
            <a:r>
              <a:rPr lang="ja-JP" altLang="en-US" sz="2000" dirty="0" smtClean="0"/>
              <a:t>とオレンジ</a:t>
            </a:r>
            <a:r>
              <a:rPr lang="ja-JP" altLang="en-US" sz="2000" dirty="0"/>
              <a:t>色の光</a:t>
            </a:r>
            <a:r>
              <a:rPr lang="ja-JP" altLang="en-US" sz="2000" dirty="0" smtClean="0"/>
              <a:t>路</a:t>
            </a:r>
            <a:r>
              <a:rPr lang="en-US" altLang="ja-JP" sz="2000" dirty="0" smtClean="0">
                <a:latin typeface="Times New Roman" pitchFamily="18" charset="0"/>
                <a:cs typeface="Times New Roman" pitchFamily="18" charset="0"/>
              </a:rPr>
              <a:t>(</a:t>
            </a:r>
            <a:r>
              <a:rPr lang="en-US" altLang="ja-JP" sz="2000" i="1" dirty="0" smtClean="0">
                <a:latin typeface="Times New Roman" pitchFamily="18" charset="0"/>
                <a:cs typeface="Times New Roman" pitchFamily="18" charset="0"/>
              </a:rPr>
              <a:t>L</a:t>
            </a:r>
            <a:r>
              <a:rPr lang="en-US" altLang="ja-JP" sz="2000" baseline="-25000" dirty="0" smtClean="0">
                <a:latin typeface="Times New Roman" pitchFamily="18" charset="0"/>
                <a:cs typeface="Times New Roman" pitchFamily="18" charset="0"/>
              </a:rPr>
              <a:t>1</a:t>
            </a:r>
            <a:r>
              <a:rPr lang="en-US" altLang="ja-JP" sz="2000" dirty="0" smtClean="0">
                <a:latin typeface="Times New Roman" pitchFamily="18" charset="0"/>
                <a:cs typeface="Times New Roman" pitchFamily="18" charset="0"/>
              </a:rPr>
              <a:t>+</a:t>
            </a:r>
            <a:r>
              <a:rPr lang="en-US" altLang="ja-JP" sz="2000" i="1" dirty="0" smtClean="0">
                <a:latin typeface="Times New Roman" pitchFamily="18" charset="0"/>
                <a:cs typeface="Times New Roman" pitchFamily="18" charset="0"/>
              </a:rPr>
              <a:t>L</a:t>
            </a:r>
            <a:r>
              <a:rPr lang="en-US" altLang="ja-JP" sz="2000" baseline="-25000" dirty="0" smtClean="0">
                <a:latin typeface="Times New Roman" pitchFamily="18" charset="0"/>
                <a:cs typeface="Times New Roman" pitchFamily="18" charset="0"/>
              </a:rPr>
              <a:t>3</a:t>
            </a:r>
            <a:r>
              <a:rPr lang="en-US" altLang="ja-JP" sz="2000" dirty="0" smtClean="0">
                <a:latin typeface="Times New Roman" pitchFamily="18" charset="0"/>
                <a:cs typeface="Times New Roman" pitchFamily="18" charset="0"/>
              </a:rPr>
              <a:t>)</a:t>
            </a:r>
            <a:r>
              <a:rPr lang="ja-JP" altLang="en-US" sz="2000" dirty="0" smtClean="0"/>
              <a:t>は光路長が</a:t>
            </a:r>
            <a:r>
              <a:rPr lang="ja-JP" altLang="en-US" sz="2000" dirty="0"/>
              <a:t>等しく</a:t>
            </a:r>
            <a:r>
              <a:rPr lang="ja-JP" altLang="en-US" sz="2000" dirty="0" smtClean="0"/>
              <a:t>ない</a:t>
            </a:r>
            <a:endParaRPr lang="ja-JP" altLang="en-US" sz="2000" dirty="0"/>
          </a:p>
        </p:txBody>
      </p:sp>
      <p:sp>
        <p:nvSpPr>
          <p:cNvPr id="8239" name="Text Box 47"/>
          <p:cNvSpPr txBox="1">
            <a:spLocks noChangeArrowheads="1"/>
          </p:cNvSpPr>
          <p:nvPr/>
        </p:nvSpPr>
        <p:spPr bwMode="auto">
          <a:xfrm>
            <a:off x="5286380" y="4857760"/>
            <a:ext cx="3189288" cy="707886"/>
          </a:xfrm>
          <a:prstGeom prst="rect">
            <a:avLst/>
          </a:prstGeom>
          <a:noFill/>
          <a:ln w="9525">
            <a:noFill/>
            <a:miter lim="800000"/>
            <a:headEnd/>
            <a:tailEnd/>
          </a:ln>
          <a:effectLst/>
        </p:spPr>
        <p:txBody>
          <a:bodyPr>
            <a:spAutoFit/>
          </a:bodyPr>
          <a:lstStyle/>
          <a:p>
            <a:r>
              <a:rPr lang="ja-JP" altLang="en-US" sz="2000" dirty="0" smtClean="0"/>
              <a:t>それ以外の光路も光路長が等しくないので、干渉しない</a:t>
            </a:r>
            <a:endParaRPr lang="ja-JP" altLang="en-US" sz="2000" dirty="0"/>
          </a:p>
        </p:txBody>
      </p:sp>
      <p:sp>
        <p:nvSpPr>
          <p:cNvPr id="8242" name="AutoShape 50"/>
          <p:cNvSpPr>
            <a:spLocks noChangeArrowheads="1"/>
          </p:cNvSpPr>
          <p:nvPr/>
        </p:nvSpPr>
        <p:spPr bwMode="auto">
          <a:xfrm>
            <a:off x="374650" y="3933825"/>
            <a:ext cx="2520950" cy="1871663"/>
          </a:xfrm>
          <a:prstGeom prst="roundRect">
            <a:avLst>
              <a:gd name="adj" fmla="val 16667"/>
            </a:avLst>
          </a:prstGeom>
          <a:solidFill>
            <a:srgbClr val="E4F3F4"/>
          </a:solidFill>
          <a:ln w="9525">
            <a:solidFill>
              <a:schemeClr val="tx1"/>
            </a:solidFill>
            <a:round/>
            <a:headEnd/>
            <a:tailEnd/>
          </a:ln>
          <a:effectLst/>
        </p:spPr>
        <p:txBody>
          <a:bodyPr wrap="none" anchor="ctr"/>
          <a:lstStyle/>
          <a:p>
            <a:endParaRPr lang="ja-JP" altLang="en-US"/>
          </a:p>
        </p:txBody>
      </p:sp>
      <p:sp>
        <p:nvSpPr>
          <p:cNvPr id="8243" name="AutoShape 51"/>
          <p:cNvSpPr>
            <a:spLocks noChangeArrowheads="1"/>
          </p:cNvSpPr>
          <p:nvPr/>
        </p:nvSpPr>
        <p:spPr bwMode="auto">
          <a:xfrm>
            <a:off x="1908175" y="1989138"/>
            <a:ext cx="2808288" cy="151130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8244" name="Rectangle 52"/>
          <p:cNvSpPr>
            <a:spLocks noChangeArrowheads="1"/>
          </p:cNvSpPr>
          <p:nvPr/>
        </p:nvSpPr>
        <p:spPr bwMode="auto">
          <a:xfrm>
            <a:off x="735013" y="2924175"/>
            <a:ext cx="576262"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45" name="Rectangle 53"/>
          <p:cNvSpPr>
            <a:spLocks noChangeArrowheads="1"/>
          </p:cNvSpPr>
          <p:nvPr/>
        </p:nvSpPr>
        <p:spPr bwMode="auto">
          <a:xfrm>
            <a:off x="2174875" y="2924175"/>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46" name="Rectangle 54"/>
          <p:cNvSpPr>
            <a:spLocks noChangeArrowheads="1"/>
          </p:cNvSpPr>
          <p:nvPr/>
        </p:nvSpPr>
        <p:spPr bwMode="auto">
          <a:xfrm>
            <a:off x="2174875" y="2492375"/>
            <a:ext cx="287338"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47" name="Rectangle 55"/>
          <p:cNvSpPr>
            <a:spLocks noChangeArrowheads="1"/>
          </p:cNvSpPr>
          <p:nvPr/>
        </p:nvSpPr>
        <p:spPr bwMode="auto">
          <a:xfrm>
            <a:off x="3687763" y="2924175"/>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48" name="Rectangle 56"/>
          <p:cNvSpPr>
            <a:spLocks noChangeArrowheads="1"/>
          </p:cNvSpPr>
          <p:nvPr/>
        </p:nvSpPr>
        <p:spPr bwMode="auto">
          <a:xfrm>
            <a:off x="2174875" y="4437063"/>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49" name="Rectangle 57"/>
          <p:cNvSpPr>
            <a:spLocks noChangeArrowheads="1"/>
          </p:cNvSpPr>
          <p:nvPr/>
        </p:nvSpPr>
        <p:spPr bwMode="auto">
          <a:xfrm rot="5400000">
            <a:off x="772319" y="4544219"/>
            <a:ext cx="287337"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50" name="Rectangle 58"/>
          <p:cNvSpPr>
            <a:spLocks noChangeArrowheads="1"/>
          </p:cNvSpPr>
          <p:nvPr/>
        </p:nvSpPr>
        <p:spPr bwMode="auto">
          <a:xfrm rot="5400000">
            <a:off x="2283619" y="4976019"/>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51" name="AutoShape 59"/>
          <p:cNvSpPr>
            <a:spLocks noChangeArrowheads="1"/>
          </p:cNvSpPr>
          <p:nvPr/>
        </p:nvSpPr>
        <p:spPr bwMode="auto">
          <a:xfrm>
            <a:off x="3327400" y="4437063"/>
            <a:ext cx="215900" cy="287337"/>
          </a:xfrm>
          <a:prstGeom prst="flowChartDelay">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8252" name="Line 60"/>
          <p:cNvSpPr>
            <a:spLocks noChangeShapeType="1"/>
          </p:cNvSpPr>
          <p:nvPr/>
        </p:nvSpPr>
        <p:spPr bwMode="auto">
          <a:xfrm flipH="1">
            <a:off x="2174875" y="2924175"/>
            <a:ext cx="288925" cy="288925"/>
          </a:xfrm>
          <a:prstGeom prst="line">
            <a:avLst/>
          </a:prstGeom>
          <a:noFill/>
          <a:ln w="9525">
            <a:solidFill>
              <a:schemeClr val="tx1"/>
            </a:solidFill>
            <a:round/>
            <a:headEnd/>
            <a:tailEnd/>
          </a:ln>
          <a:effectLst/>
        </p:spPr>
        <p:txBody>
          <a:bodyPr/>
          <a:lstStyle/>
          <a:p>
            <a:endParaRPr lang="ja-JP" altLang="en-US"/>
          </a:p>
        </p:txBody>
      </p:sp>
      <p:sp>
        <p:nvSpPr>
          <p:cNvPr id="8253" name="Line 61"/>
          <p:cNvSpPr>
            <a:spLocks noChangeShapeType="1"/>
          </p:cNvSpPr>
          <p:nvPr/>
        </p:nvSpPr>
        <p:spPr bwMode="auto">
          <a:xfrm>
            <a:off x="1311275" y="3068638"/>
            <a:ext cx="2376488" cy="0"/>
          </a:xfrm>
          <a:prstGeom prst="line">
            <a:avLst/>
          </a:prstGeom>
          <a:noFill/>
          <a:ln w="38100">
            <a:solidFill>
              <a:srgbClr val="FFCBCB"/>
            </a:solidFill>
            <a:round/>
            <a:headEnd/>
            <a:tailEnd/>
          </a:ln>
          <a:effectLst/>
        </p:spPr>
        <p:txBody>
          <a:bodyPr/>
          <a:lstStyle/>
          <a:p>
            <a:endParaRPr lang="ja-JP" altLang="en-US"/>
          </a:p>
        </p:txBody>
      </p:sp>
      <p:sp>
        <p:nvSpPr>
          <p:cNvPr id="8254" name="Line 62"/>
          <p:cNvSpPr>
            <a:spLocks noChangeShapeType="1"/>
          </p:cNvSpPr>
          <p:nvPr/>
        </p:nvSpPr>
        <p:spPr bwMode="auto">
          <a:xfrm>
            <a:off x="2319338" y="2565400"/>
            <a:ext cx="20637" cy="2519363"/>
          </a:xfrm>
          <a:prstGeom prst="line">
            <a:avLst/>
          </a:prstGeom>
          <a:noFill/>
          <a:ln w="38100">
            <a:solidFill>
              <a:srgbClr val="FFCBCB"/>
            </a:solidFill>
            <a:round/>
            <a:headEnd/>
            <a:tailEnd/>
          </a:ln>
          <a:effectLst/>
        </p:spPr>
        <p:txBody>
          <a:bodyPr/>
          <a:lstStyle/>
          <a:p>
            <a:endParaRPr lang="ja-JP" altLang="en-US"/>
          </a:p>
        </p:txBody>
      </p:sp>
      <p:sp>
        <p:nvSpPr>
          <p:cNvPr id="8255" name="Line 63"/>
          <p:cNvSpPr>
            <a:spLocks noChangeShapeType="1"/>
          </p:cNvSpPr>
          <p:nvPr/>
        </p:nvSpPr>
        <p:spPr bwMode="auto">
          <a:xfrm>
            <a:off x="950913" y="4581525"/>
            <a:ext cx="2376487" cy="0"/>
          </a:xfrm>
          <a:prstGeom prst="line">
            <a:avLst/>
          </a:prstGeom>
          <a:noFill/>
          <a:ln w="38100">
            <a:solidFill>
              <a:srgbClr val="FFCBCB"/>
            </a:solidFill>
            <a:round/>
            <a:headEnd/>
            <a:tailEnd/>
          </a:ln>
          <a:effectLst/>
        </p:spPr>
        <p:txBody>
          <a:bodyPr/>
          <a:lstStyle/>
          <a:p>
            <a:endParaRPr lang="ja-JP" altLang="en-US"/>
          </a:p>
        </p:txBody>
      </p:sp>
      <p:sp>
        <p:nvSpPr>
          <p:cNvPr id="8256" name="Text Box 64"/>
          <p:cNvSpPr txBox="1">
            <a:spLocks noChangeArrowheads="1"/>
          </p:cNvSpPr>
          <p:nvPr/>
        </p:nvSpPr>
        <p:spPr bwMode="auto">
          <a:xfrm>
            <a:off x="663575" y="2584450"/>
            <a:ext cx="697627"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Laser</a:t>
            </a:r>
          </a:p>
        </p:txBody>
      </p:sp>
      <p:sp>
        <p:nvSpPr>
          <p:cNvPr id="8257" name="Text Box 65"/>
          <p:cNvSpPr txBox="1">
            <a:spLocks noChangeArrowheads="1"/>
          </p:cNvSpPr>
          <p:nvPr/>
        </p:nvSpPr>
        <p:spPr bwMode="auto">
          <a:xfrm>
            <a:off x="2103438" y="208121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8258" name="Text Box 66"/>
          <p:cNvSpPr txBox="1">
            <a:spLocks noChangeArrowheads="1"/>
          </p:cNvSpPr>
          <p:nvPr/>
        </p:nvSpPr>
        <p:spPr bwMode="auto">
          <a:xfrm>
            <a:off x="2463800" y="258445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8259" name="Text Box 67"/>
          <p:cNvSpPr txBox="1">
            <a:spLocks noChangeArrowheads="1"/>
          </p:cNvSpPr>
          <p:nvPr/>
        </p:nvSpPr>
        <p:spPr bwMode="auto">
          <a:xfrm>
            <a:off x="2484438" y="407670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8260" name="Text Box 68"/>
          <p:cNvSpPr txBox="1">
            <a:spLocks noChangeArrowheads="1"/>
          </p:cNvSpPr>
          <p:nvPr/>
        </p:nvSpPr>
        <p:spPr bwMode="auto">
          <a:xfrm>
            <a:off x="3851275" y="27813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8261" name="Text Box 69"/>
          <p:cNvSpPr txBox="1">
            <a:spLocks noChangeArrowheads="1"/>
          </p:cNvSpPr>
          <p:nvPr/>
        </p:nvSpPr>
        <p:spPr bwMode="auto">
          <a:xfrm>
            <a:off x="447675" y="40767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8262" name="Text Box 70"/>
          <p:cNvSpPr txBox="1">
            <a:spLocks noChangeArrowheads="1"/>
          </p:cNvSpPr>
          <p:nvPr/>
        </p:nvSpPr>
        <p:spPr bwMode="auto">
          <a:xfrm>
            <a:off x="1887538" y="530066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8263" name="Text Box 71"/>
          <p:cNvSpPr txBox="1">
            <a:spLocks noChangeArrowheads="1"/>
          </p:cNvSpPr>
          <p:nvPr/>
        </p:nvSpPr>
        <p:spPr bwMode="auto">
          <a:xfrm>
            <a:off x="3543300" y="4365625"/>
            <a:ext cx="479618"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PD</a:t>
            </a:r>
          </a:p>
        </p:txBody>
      </p:sp>
      <p:sp>
        <p:nvSpPr>
          <p:cNvPr id="8264" name="Line 72"/>
          <p:cNvSpPr>
            <a:spLocks noChangeShapeType="1"/>
          </p:cNvSpPr>
          <p:nvPr/>
        </p:nvSpPr>
        <p:spPr bwMode="auto">
          <a:xfrm>
            <a:off x="1382713" y="2997200"/>
            <a:ext cx="719137" cy="0"/>
          </a:xfrm>
          <a:prstGeom prst="line">
            <a:avLst/>
          </a:prstGeom>
          <a:noFill/>
          <a:ln w="19050">
            <a:solidFill>
              <a:srgbClr val="009800"/>
            </a:solidFill>
            <a:round/>
            <a:headEnd/>
            <a:tailEnd/>
          </a:ln>
          <a:effectLst/>
        </p:spPr>
        <p:txBody>
          <a:bodyPr/>
          <a:lstStyle/>
          <a:p>
            <a:endParaRPr lang="ja-JP" altLang="en-US"/>
          </a:p>
        </p:txBody>
      </p:sp>
      <p:sp>
        <p:nvSpPr>
          <p:cNvPr id="8265" name="Line 73"/>
          <p:cNvSpPr>
            <a:spLocks noChangeShapeType="1"/>
          </p:cNvSpPr>
          <p:nvPr/>
        </p:nvSpPr>
        <p:spPr bwMode="auto">
          <a:xfrm flipV="1">
            <a:off x="2174875" y="2636838"/>
            <a:ext cx="0" cy="287337"/>
          </a:xfrm>
          <a:prstGeom prst="line">
            <a:avLst/>
          </a:prstGeom>
          <a:noFill/>
          <a:ln w="19050">
            <a:solidFill>
              <a:srgbClr val="009800"/>
            </a:solidFill>
            <a:round/>
            <a:headEnd/>
            <a:tailEnd/>
          </a:ln>
          <a:effectLst/>
        </p:spPr>
        <p:txBody>
          <a:bodyPr/>
          <a:lstStyle/>
          <a:p>
            <a:endParaRPr lang="ja-JP" altLang="en-US"/>
          </a:p>
        </p:txBody>
      </p:sp>
      <p:sp>
        <p:nvSpPr>
          <p:cNvPr id="8266" name="Line 74"/>
          <p:cNvSpPr>
            <a:spLocks noChangeShapeType="1"/>
          </p:cNvSpPr>
          <p:nvPr/>
        </p:nvSpPr>
        <p:spPr bwMode="auto">
          <a:xfrm>
            <a:off x="2247900" y="2636838"/>
            <a:ext cx="20638" cy="2376487"/>
          </a:xfrm>
          <a:prstGeom prst="line">
            <a:avLst/>
          </a:prstGeom>
          <a:noFill/>
          <a:ln w="19050">
            <a:solidFill>
              <a:srgbClr val="009800"/>
            </a:solidFill>
            <a:round/>
            <a:headEnd/>
            <a:tailEnd/>
          </a:ln>
          <a:effectLst/>
        </p:spPr>
        <p:txBody>
          <a:bodyPr/>
          <a:lstStyle/>
          <a:p>
            <a:endParaRPr lang="ja-JP" altLang="en-US"/>
          </a:p>
        </p:txBody>
      </p:sp>
      <p:sp>
        <p:nvSpPr>
          <p:cNvPr id="8267" name="Line 75"/>
          <p:cNvSpPr>
            <a:spLocks noChangeShapeType="1"/>
          </p:cNvSpPr>
          <p:nvPr/>
        </p:nvSpPr>
        <p:spPr bwMode="auto">
          <a:xfrm rot="16200000" flipV="1">
            <a:off x="1681957" y="3779044"/>
            <a:ext cx="0" cy="1316037"/>
          </a:xfrm>
          <a:prstGeom prst="line">
            <a:avLst/>
          </a:prstGeom>
          <a:noFill/>
          <a:ln w="19050">
            <a:solidFill>
              <a:srgbClr val="FF9900"/>
            </a:solidFill>
            <a:round/>
            <a:headEnd/>
            <a:tailEnd/>
          </a:ln>
          <a:effectLst/>
        </p:spPr>
        <p:txBody>
          <a:bodyPr/>
          <a:lstStyle/>
          <a:p>
            <a:endParaRPr lang="ja-JP" altLang="en-US"/>
          </a:p>
        </p:txBody>
      </p:sp>
      <p:sp>
        <p:nvSpPr>
          <p:cNvPr id="8268" name="Line 76"/>
          <p:cNvSpPr>
            <a:spLocks noChangeShapeType="1"/>
          </p:cNvSpPr>
          <p:nvPr/>
        </p:nvSpPr>
        <p:spPr bwMode="auto">
          <a:xfrm flipH="1">
            <a:off x="1023938" y="4508500"/>
            <a:ext cx="2303462" cy="0"/>
          </a:xfrm>
          <a:prstGeom prst="line">
            <a:avLst/>
          </a:prstGeom>
          <a:noFill/>
          <a:ln w="19050">
            <a:solidFill>
              <a:srgbClr val="FF9900"/>
            </a:solidFill>
            <a:round/>
            <a:headEnd type="arrow" w="med" len="med"/>
            <a:tailEnd/>
          </a:ln>
          <a:effectLst/>
        </p:spPr>
        <p:txBody>
          <a:bodyPr/>
          <a:lstStyle/>
          <a:p>
            <a:endParaRPr lang="ja-JP" altLang="en-US"/>
          </a:p>
        </p:txBody>
      </p:sp>
      <p:sp>
        <p:nvSpPr>
          <p:cNvPr id="8269" name="Arc 77"/>
          <p:cNvSpPr>
            <a:spLocks/>
          </p:cNvSpPr>
          <p:nvPr/>
        </p:nvSpPr>
        <p:spPr bwMode="auto">
          <a:xfrm rot="5400000">
            <a:off x="2103438" y="2924175"/>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9800"/>
            </a:solidFill>
            <a:round/>
            <a:headEnd/>
            <a:tailEnd/>
          </a:ln>
          <a:effectLst/>
        </p:spPr>
        <p:txBody>
          <a:bodyPr wrap="none" anchor="ctr"/>
          <a:lstStyle/>
          <a:p>
            <a:endParaRPr lang="ja-JP" altLang="en-US"/>
          </a:p>
        </p:txBody>
      </p:sp>
      <p:sp>
        <p:nvSpPr>
          <p:cNvPr id="8270" name="Arc 78"/>
          <p:cNvSpPr>
            <a:spLocks/>
          </p:cNvSpPr>
          <p:nvPr/>
        </p:nvSpPr>
        <p:spPr bwMode="auto">
          <a:xfrm rot="16200000" flipV="1">
            <a:off x="2171700" y="2568575"/>
            <a:ext cx="77788" cy="71438"/>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9800"/>
            </a:solidFill>
            <a:round/>
            <a:headEnd/>
            <a:tailEnd/>
          </a:ln>
          <a:effectLst/>
        </p:spPr>
        <p:txBody>
          <a:bodyPr wrap="none" anchor="ctr"/>
          <a:lstStyle/>
          <a:p>
            <a:endParaRPr lang="ja-JP" altLang="en-US"/>
          </a:p>
        </p:txBody>
      </p:sp>
      <p:sp>
        <p:nvSpPr>
          <p:cNvPr id="8271" name="Arc 79"/>
          <p:cNvSpPr>
            <a:spLocks/>
          </p:cNvSpPr>
          <p:nvPr/>
        </p:nvSpPr>
        <p:spPr bwMode="auto">
          <a:xfrm rot="10800000">
            <a:off x="950913" y="4437063"/>
            <a:ext cx="77787"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9900"/>
            </a:solidFill>
            <a:round/>
            <a:headEnd/>
            <a:tailEnd/>
          </a:ln>
          <a:effectLst/>
        </p:spPr>
        <p:txBody>
          <a:bodyPr wrap="none" anchor="ctr"/>
          <a:lstStyle/>
          <a:p>
            <a:endParaRPr lang="ja-JP" altLang="en-US"/>
          </a:p>
        </p:txBody>
      </p:sp>
      <p:sp>
        <p:nvSpPr>
          <p:cNvPr id="8272" name="Line 80"/>
          <p:cNvSpPr>
            <a:spLocks noChangeShapeType="1"/>
          </p:cNvSpPr>
          <p:nvPr/>
        </p:nvSpPr>
        <p:spPr bwMode="auto">
          <a:xfrm>
            <a:off x="1382713" y="3141663"/>
            <a:ext cx="2233612" cy="0"/>
          </a:xfrm>
          <a:prstGeom prst="line">
            <a:avLst/>
          </a:prstGeom>
          <a:noFill/>
          <a:ln w="19050">
            <a:solidFill>
              <a:srgbClr val="FF9900"/>
            </a:solidFill>
            <a:round/>
            <a:headEnd/>
            <a:tailEnd/>
          </a:ln>
          <a:effectLst/>
        </p:spPr>
        <p:txBody>
          <a:bodyPr/>
          <a:lstStyle/>
          <a:p>
            <a:endParaRPr lang="ja-JP" altLang="en-US"/>
          </a:p>
        </p:txBody>
      </p:sp>
      <p:sp>
        <p:nvSpPr>
          <p:cNvPr id="8273" name="Arc 81"/>
          <p:cNvSpPr>
            <a:spLocks/>
          </p:cNvSpPr>
          <p:nvPr/>
        </p:nvSpPr>
        <p:spPr bwMode="auto">
          <a:xfrm flipV="1">
            <a:off x="3609975" y="3141663"/>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9900"/>
            </a:solidFill>
            <a:round/>
            <a:headEnd/>
            <a:tailEnd/>
          </a:ln>
          <a:effectLst/>
        </p:spPr>
        <p:txBody>
          <a:bodyPr wrap="none" anchor="ctr"/>
          <a:lstStyle/>
          <a:p>
            <a:endParaRPr lang="ja-JP" altLang="en-US"/>
          </a:p>
        </p:txBody>
      </p:sp>
      <p:sp>
        <p:nvSpPr>
          <p:cNvPr id="8274" name="Line 82"/>
          <p:cNvSpPr>
            <a:spLocks noChangeShapeType="1"/>
          </p:cNvSpPr>
          <p:nvPr/>
        </p:nvSpPr>
        <p:spPr bwMode="auto">
          <a:xfrm flipH="1">
            <a:off x="2463800" y="3213100"/>
            <a:ext cx="1152525" cy="0"/>
          </a:xfrm>
          <a:prstGeom prst="line">
            <a:avLst/>
          </a:prstGeom>
          <a:noFill/>
          <a:ln w="19050">
            <a:solidFill>
              <a:srgbClr val="FF9900"/>
            </a:solidFill>
            <a:round/>
            <a:headEnd/>
            <a:tailEnd/>
          </a:ln>
          <a:effectLst/>
        </p:spPr>
        <p:txBody>
          <a:bodyPr/>
          <a:lstStyle/>
          <a:p>
            <a:endParaRPr lang="ja-JP" altLang="en-US"/>
          </a:p>
        </p:txBody>
      </p:sp>
      <p:sp>
        <p:nvSpPr>
          <p:cNvPr id="8275" name="Arc 83"/>
          <p:cNvSpPr>
            <a:spLocks/>
          </p:cNvSpPr>
          <p:nvPr/>
        </p:nvSpPr>
        <p:spPr bwMode="auto">
          <a:xfrm rot="16200000">
            <a:off x="2411413" y="3213100"/>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ffectLst/>
        </p:spPr>
        <p:txBody>
          <a:bodyPr wrap="none" anchor="ctr"/>
          <a:lstStyle/>
          <a:p>
            <a:endParaRPr lang="ja-JP" altLang="en-US"/>
          </a:p>
        </p:txBody>
      </p:sp>
      <p:sp>
        <p:nvSpPr>
          <p:cNvPr id="8276" name="Line 84"/>
          <p:cNvSpPr>
            <a:spLocks noChangeShapeType="1"/>
          </p:cNvSpPr>
          <p:nvPr/>
        </p:nvSpPr>
        <p:spPr bwMode="auto">
          <a:xfrm>
            <a:off x="2411413" y="3284538"/>
            <a:ext cx="0" cy="1081087"/>
          </a:xfrm>
          <a:prstGeom prst="line">
            <a:avLst/>
          </a:prstGeom>
          <a:noFill/>
          <a:ln w="19050">
            <a:solidFill>
              <a:srgbClr val="FF9900"/>
            </a:solidFill>
            <a:round/>
            <a:headEnd/>
            <a:tailEnd/>
          </a:ln>
          <a:effectLst/>
        </p:spPr>
        <p:txBody>
          <a:bodyPr/>
          <a:lstStyle/>
          <a:p>
            <a:endParaRPr lang="ja-JP" altLang="en-US"/>
          </a:p>
        </p:txBody>
      </p:sp>
      <p:sp>
        <p:nvSpPr>
          <p:cNvPr id="8277" name="Arc 85"/>
          <p:cNvSpPr>
            <a:spLocks/>
          </p:cNvSpPr>
          <p:nvPr/>
        </p:nvSpPr>
        <p:spPr bwMode="auto">
          <a:xfrm rot="16200000">
            <a:off x="2339975" y="4652963"/>
            <a:ext cx="71437"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9800"/>
            </a:solidFill>
            <a:round/>
            <a:headEnd/>
            <a:tailEnd/>
          </a:ln>
          <a:effectLst/>
        </p:spPr>
        <p:txBody>
          <a:bodyPr wrap="none" anchor="ctr"/>
          <a:lstStyle/>
          <a:p>
            <a:endParaRPr lang="ja-JP" altLang="en-US"/>
          </a:p>
        </p:txBody>
      </p:sp>
      <p:sp>
        <p:nvSpPr>
          <p:cNvPr id="8278" name="Line 86"/>
          <p:cNvSpPr>
            <a:spLocks noChangeShapeType="1"/>
          </p:cNvSpPr>
          <p:nvPr/>
        </p:nvSpPr>
        <p:spPr bwMode="auto">
          <a:xfrm rot="5400000">
            <a:off x="2195512" y="4868863"/>
            <a:ext cx="288925" cy="0"/>
          </a:xfrm>
          <a:prstGeom prst="line">
            <a:avLst/>
          </a:prstGeom>
          <a:noFill/>
          <a:ln w="19050">
            <a:solidFill>
              <a:srgbClr val="009800"/>
            </a:solidFill>
            <a:round/>
            <a:headEnd/>
            <a:tailEnd/>
          </a:ln>
          <a:effectLst/>
        </p:spPr>
        <p:txBody>
          <a:bodyPr/>
          <a:lstStyle/>
          <a:p>
            <a:endParaRPr lang="ja-JP" altLang="en-US"/>
          </a:p>
        </p:txBody>
      </p:sp>
      <p:sp>
        <p:nvSpPr>
          <p:cNvPr id="8279" name="Arc 87"/>
          <p:cNvSpPr>
            <a:spLocks/>
          </p:cNvSpPr>
          <p:nvPr/>
        </p:nvSpPr>
        <p:spPr bwMode="auto">
          <a:xfrm rot="5400000" flipV="1">
            <a:off x="2265363" y="5010150"/>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9800"/>
            </a:solidFill>
            <a:round/>
            <a:headEnd/>
            <a:tailEnd/>
          </a:ln>
          <a:effectLst/>
        </p:spPr>
        <p:txBody>
          <a:bodyPr wrap="none" anchor="ctr"/>
          <a:lstStyle/>
          <a:p>
            <a:endParaRPr lang="ja-JP" altLang="en-US"/>
          </a:p>
        </p:txBody>
      </p:sp>
      <p:sp>
        <p:nvSpPr>
          <p:cNvPr id="8280" name="Line 88"/>
          <p:cNvSpPr>
            <a:spLocks noChangeShapeType="1"/>
          </p:cNvSpPr>
          <p:nvPr/>
        </p:nvSpPr>
        <p:spPr bwMode="auto">
          <a:xfrm>
            <a:off x="2411413" y="4652963"/>
            <a:ext cx="915987" cy="0"/>
          </a:xfrm>
          <a:prstGeom prst="line">
            <a:avLst/>
          </a:prstGeom>
          <a:noFill/>
          <a:ln w="19050">
            <a:solidFill>
              <a:srgbClr val="009800"/>
            </a:solidFill>
            <a:round/>
            <a:headEnd/>
            <a:tailEnd type="arrow" w="med" len="med"/>
          </a:ln>
          <a:effectLst/>
        </p:spPr>
        <p:txBody>
          <a:bodyPr/>
          <a:lstStyle/>
          <a:p>
            <a:endParaRPr lang="ja-JP" altLang="en-US"/>
          </a:p>
        </p:txBody>
      </p:sp>
      <p:sp>
        <p:nvSpPr>
          <p:cNvPr id="8281" name="Text Box 89"/>
          <p:cNvSpPr txBox="1">
            <a:spLocks noChangeArrowheads="1"/>
          </p:cNvSpPr>
          <p:nvPr/>
        </p:nvSpPr>
        <p:spPr bwMode="auto">
          <a:xfrm>
            <a:off x="3255963" y="2060575"/>
            <a:ext cx="1225550" cy="366713"/>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1</a:t>
            </a:r>
            <a:r>
              <a:rPr lang="ja-JP" altLang="en-US" dirty="0">
                <a:latin typeface="Times New Roman" pitchFamily="18" charset="0"/>
                <a:cs typeface="Times New Roman" pitchFamily="18" charset="0"/>
              </a:rPr>
              <a:t>干渉計</a:t>
            </a:r>
          </a:p>
        </p:txBody>
      </p:sp>
      <p:sp>
        <p:nvSpPr>
          <p:cNvPr id="8282" name="Text Box 90"/>
          <p:cNvSpPr txBox="1">
            <a:spLocks noChangeArrowheads="1"/>
          </p:cNvSpPr>
          <p:nvPr/>
        </p:nvSpPr>
        <p:spPr bwMode="auto">
          <a:xfrm>
            <a:off x="519113" y="5300663"/>
            <a:ext cx="1225550" cy="366712"/>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2</a:t>
            </a:r>
            <a:r>
              <a:rPr lang="ja-JP" altLang="en-US" dirty="0">
                <a:latin typeface="Times New Roman" pitchFamily="18" charset="0"/>
                <a:cs typeface="Times New Roman" pitchFamily="18" charset="0"/>
              </a:rPr>
              <a:t>干渉計</a:t>
            </a:r>
          </a:p>
        </p:txBody>
      </p:sp>
      <p:sp>
        <p:nvSpPr>
          <p:cNvPr id="8283" name="Line 91"/>
          <p:cNvSpPr>
            <a:spLocks noChangeShapeType="1"/>
          </p:cNvSpPr>
          <p:nvPr/>
        </p:nvSpPr>
        <p:spPr bwMode="auto">
          <a:xfrm flipV="1">
            <a:off x="2174875" y="4437063"/>
            <a:ext cx="288925" cy="287337"/>
          </a:xfrm>
          <a:prstGeom prst="line">
            <a:avLst/>
          </a:prstGeom>
          <a:noFill/>
          <a:ln w="9525">
            <a:solidFill>
              <a:schemeClr val="tx1"/>
            </a:solidFill>
            <a:round/>
            <a:headEnd/>
            <a:tailEnd/>
          </a:ln>
          <a:effectLst/>
        </p:spPr>
        <p:txBody>
          <a:bodyPr/>
          <a:lstStyle/>
          <a:p>
            <a:endParaRPr lang="ja-JP" altLang="en-US"/>
          </a:p>
        </p:txBody>
      </p:sp>
      <p:sp>
        <p:nvSpPr>
          <p:cNvPr id="8284" name="Arc 92"/>
          <p:cNvSpPr>
            <a:spLocks/>
          </p:cNvSpPr>
          <p:nvPr/>
        </p:nvSpPr>
        <p:spPr bwMode="auto">
          <a:xfrm rot="5400000">
            <a:off x="2339975" y="4365625"/>
            <a:ext cx="71438"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ffectLst/>
        </p:spPr>
        <p:txBody>
          <a:bodyPr wrap="none" anchor="ctr"/>
          <a:lstStyle/>
          <a:p>
            <a:endParaRPr lang="ja-JP" altLang="en-US"/>
          </a:p>
        </p:txBody>
      </p:sp>
      <p:sp>
        <p:nvSpPr>
          <p:cNvPr id="48" name="タイトル 47"/>
          <p:cNvSpPr>
            <a:spLocks noGrp="1"/>
          </p:cNvSpPr>
          <p:nvPr>
            <p:ph type="title"/>
          </p:nvPr>
        </p:nvSpPr>
        <p:spPr/>
        <p:txBody>
          <a:bodyPr/>
          <a:lstStyle/>
          <a:p>
            <a:pPr algn="ctr"/>
            <a:r>
              <a:rPr lang="ja-JP" altLang="en-US" dirty="0" smtClean="0"/>
              <a:t>タンデム干渉計とは？</a:t>
            </a:r>
            <a:endParaRPr kumimoji="1" lang="ja-JP" altLang="en-US" dirty="0"/>
          </a:p>
        </p:txBody>
      </p:sp>
      <p:sp>
        <p:nvSpPr>
          <p:cNvPr id="49" name="コンテンツ プレースホルダ 2"/>
          <p:cNvSpPr txBox="1">
            <a:spLocks/>
          </p:cNvSpPr>
          <p:nvPr/>
        </p:nvSpPr>
        <p:spPr>
          <a:xfrm>
            <a:off x="5214942" y="2000240"/>
            <a:ext cx="3643338" cy="461665"/>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pitchFamily="2" charset="2"/>
              <a:buChar char="u"/>
              <a:tabLst/>
              <a:defRPr/>
            </a:pPr>
            <a:r>
              <a:rPr kumimoji="1" lang="ja-JP" alt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他の光路の場合</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0" name="Text Box 20"/>
          <p:cNvSpPr txBox="1">
            <a:spLocks noChangeArrowheads="1"/>
          </p:cNvSpPr>
          <p:nvPr/>
        </p:nvSpPr>
        <p:spPr bwMode="auto">
          <a:xfrm>
            <a:off x="2857488" y="3174780"/>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1</a:t>
            </a:r>
            <a:endParaRPr lang="en-US" altLang="ja-JP" dirty="0">
              <a:latin typeface="Times New Roman" pitchFamily="18" charset="0"/>
              <a:cs typeface="Times New Roman" pitchFamily="18" charset="0"/>
            </a:endParaRPr>
          </a:p>
        </p:txBody>
      </p:sp>
      <p:sp>
        <p:nvSpPr>
          <p:cNvPr id="51" name="Text Box 20"/>
          <p:cNvSpPr txBox="1">
            <a:spLocks noChangeArrowheads="1"/>
          </p:cNvSpPr>
          <p:nvPr/>
        </p:nvSpPr>
        <p:spPr bwMode="auto">
          <a:xfrm>
            <a:off x="1827638" y="2500306"/>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2</a:t>
            </a:r>
            <a:endParaRPr lang="en-US" altLang="ja-JP" dirty="0">
              <a:latin typeface="Times New Roman" pitchFamily="18" charset="0"/>
              <a:cs typeface="Times New Roman" pitchFamily="18" charset="0"/>
            </a:endParaRPr>
          </a:p>
        </p:txBody>
      </p:sp>
      <p:sp>
        <p:nvSpPr>
          <p:cNvPr id="52" name="Text Box 20"/>
          <p:cNvSpPr txBox="1">
            <a:spLocks noChangeArrowheads="1"/>
          </p:cNvSpPr>
          <p:nvPr/>
        </p:nvSpPr>
        <p:spPr bwMode="auto">
          <a:xfrm>
            <a:off x="1571604" y="4071942"/>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3</a:t>
            </a:r>
            <a:endParaRPr lang="en-US" altLang="ja-JP" dirty="0">
              <a:latin typeface="Times New Roman" pitchFamily="18" charset="0"/>
              <a:cs typeface="Times New Roman" pitchFamily="18" charset="0"/>
            </a:endParaRPr>
          </a:p>
        </p:txBody>
      </p:sp>
      <p:sp>
        <p:nvSpPr>
          <p:cNvPr id="53" name="Text Box 20"/>
          <p:cNvSpPr txBox="1">
            <a:spLocks noChangeArrowheads="1"/>
          </p:cNvSpPr>
          <p:nvPr/>
        </p:nvSpPr>
        <p:spPr bwMode="auto">
          <a:xfrm>
            <a:off x="2500298" y="4786322"/>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4</a:t>
            </a:r>
            <a:endParaRPr lang="en-US" altLang="ja-JP" dirty="0">
              <a:latin typeface="Times New Roman" pitchFamily="18" charset="0"/>
              <a:cs typeface="Times New Roman" pitchFamily="18" charset="0"/>
            </a:endParaRPr>
          </a:p>
        </p:txBody>
      </p:sp>
      <p:sp>
        <p:nvSpPr>
          <p:cNvPr id="54" name="下矢印 53"/>
          <p:cNvSpPr/>
          <p:nvPr/>
        </p:nvSpPr>
        <p:spPr>
          <a:xfrm>
            <a:off x="6572264" y="3643314"/>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Text Box 29"/>
          <p:cNvSpPr txBox="1">
            <a:spLocks noChangeArrowheads="1"/>
          </p:cNvSpPr>
          <p:nvPr/>
        </p:nvSpPr>
        <p:spPr bwMode="auto">
          <a:xfrm>
            <a:off x="6000760" y="4143380"/>
            <a:ext cx="1397228" cy="400110"/>
          </a:xfrm>
          <a:prstGeom prst="rect">
            <a:avLst/>
          </a:prstGeom>
          <a:noFill/>
          <a:ln w="9525">
            <a:noFill/>
            <a:miter lim="800000"/>
            <a:headEnd/>
            <a:tailEnd/>
          </a:ln>
          <a:effectLst/>
        </p:spPr>
        <p:txBody>
          <a:bodyPr wrap="square">
            <a:spAutoFit/>
          </a:bodyPr>
          <a:lstStyle/>
          <a:p>
            <a:r>
              <a:rPr lang="ja-JP" altLang="en-US" sz="2000" dirty="0" smtClean="0">
                <a:latin typeface="Times New Roman" pitchFamily="18" charset="0"/>
                <a:cs typeface="Times New Roman" pitchFamily="18" charset="0"/>
              </a:rPr>
              <a:t>干渉しない</a:t>
            </a:r>
            <a:endParaRPr lang="ja-JP" altLang="en-US" sz="2000" dirty="0">
              <a:latin typeface="Times New Roman" pitchFamily="18" charset="0"/>
              <a:cs typeface="Times New Roman" pitchFamily="18" charset="0"/>
            </a:endParaRPr>
          </a:p>
        </p:txBody>
      </p:sp>
      <p:sp>
        <p:nvSpPr>
          <p:cNvPr id="56" name="日付プレースホルダ 55"/>
          <p:cNvSpPr>
            <a:spLocks noGrp="1"/>
          </p:cNvSpPr>
          <p:nvPr>
            <p:ph type="dt" sz="half" idx="10"/>
          </p:nvPr>
        </p:nvSpPr>
        <p:spPr/>
        <p:txBody>
          <a:bodyPr/>
          <a:lstStyle/>
          <a:p>
            <a:r>
              <a:rPr kumimoji="1" lang="en-US" altLang="ja-JP" smtClean="0"/>
              <a:t>2008/06/06</a:t>
            </a:r>
            <a:endParaRPr kumimoji="1" lang="ja-JP" altLang="en-US"/>
          </a:p>
        </p:txBody>
      </p:sp>
      <p:sp>
        <p:nvSpPr>
          <p:cNvPr id="57" name="スライド番号プレースホルダ 56"/>
          <p:cNvSpPr>
            <a:spLocks noGrp="1"/>
          </p:cNvSpPr>
          <p:nvPr>
            <p:ph type="sldNum" sz="quarter" idx="12"/>
          </p:nvPr>
        </p:nvSpPr>
        <p:spPr/>
        <p:txBody>
          <a:bodyPr/>
          <a:lstStyle/>
          <a:p>
            <a:fld id="{D6480708-D160-4E09-B747-F7FC63C9A530}" type="slidenum">
              <a:rPr kumimoji="1" lang="ja-JP" altLang="en-US" smtClean="0"/>
              <a:pPr/>
              <a:t>10</a:t>
            </a:fld>
            <a:endParaRPr kumimoji="1" lang="ja-JP" altLang="en-US"/>
          </a:p>
        </p:txBody>
      </p:sp>
      <p:sp>
        <p:nvSpPr>
          <p:cNvPr id="59"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54" name="角丸四角形 53"/>
          <p:cNvSpPr/>
          <p:nvPr/>
        </p:nvSpPr>
        <p:spPr>
          <a:xfrm>
            <a:off x="5643570" y="1976100"/>
            <a:ext cx="2643206"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コンテンツ プレースホルダ 2"/>
          <p:cNvSpPr txBox="1">
            <a:spLocks/>
          </p:cNvSpPr>
          <p:nvPr/>
        </p:nvSpPr>
        <p:spPr>
          <a:xfrm>
            <a:off x="5715008" y="2022875"/>
            <a:ext cx="2571768" cy="461665"/>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lang="ja-JP" altLang="en-US" sz="2400" dirty="0" smtClean="0">
                <a:latin typeface="Times New Roman" pitchFamily="18" charset="0"/>
                <a:cs typeface="Times New Roman" pitchFamily="18" charset="0"/>
              </a:rPr>
              <a:t>干渉が起こる光路</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0287" name="Text Box 47"/>
          <p:cNvSpPr txBox="1">
            <a:spLocks noChangeArrowheads="1"/>
          </p:cNvSpPr>
          <p:nvPr/>
        </p:nvSpPr>
        <p:spPr bwMode="auto">
          <a:xfrm>
            <a:off x="4786314" y="4429132"/>
            <a:ext cx="4286248" cy="1015663"/>
          </a:xfrm>
          <a:prstGeom prst="rect">
            <a:avLst/>
          </a:prstGeom>
          <a:noFill/>
          <a:ln w="9525">
            <a:noFill/>
            <a:miter lim="800000"/>
            <a:headEnd/>
            <a:tailEnd/>
          </a:ln>
          <a:effectLst/>
        </p:spPr>
        <p:txBody>
          <a:bodyPr wrap="square">
            <a:spAutoFit/>
          </a:bodyPr>
          <a:lstStyle/>
          <a:p>
            <a:r>
              <a:rPr lang="ja-JP" altLang="en-US" sz="2000" dirty="0" smtClean="0">
                <a:latin typeface="Times New Roman" pitchFamily="18" charset="0"/>
                <a:cs typeface="Times New Roman" pitchFamily="18" charset="0"/>
              </a:rPr>
              <a:t>コヒレーンス</a:t>
            </a:r>
            <a:r>
              <a:rPr lang="ja-JP" altLang="en-US" sz="2000" dirty="0">
                <a:latin typeface="Times New Roman" pitchFamily="18" charset="0"/>
                <a:cs typeface="Times New Roman" pitchFamily="18" charset="0"/>
              </a:rPr>
              <a:t>長の長い光源を用いると、第</a:t>
            </a:r>
            <a:r>
              <a:rPr lang="en-US" altLang="ja-JP" sz="2000" dirty="0">
                <a:latin typeface="Times New Roman" pitchFamily="18" charset="0"/>
                <a:cs typeface="Times New Roman" pitchFamily="18" charset="0"/>
              </a:rPr>
              <a:t>1</a:t>
            </a:r>
            <a:r>
              <a:rPr lang="ja-JP" altLang="en-US" sz="2000" dirty="0">
                <a:latin typeface="Times New Roman" pitchFamily="18" charset="0"/>
                <a:cs typeface="Times New Roman" pitchFamily="18" charset="0"/>
              </a:rPr>
              <a:t>干渉計だけで干渉してしまうので、タンデム干渉計の光源としては</a:t>
            </a:r>
            <a:r>
              <a:rPr lang="ja-JP" altLang="en-US" sz="2000" dirty="0" smtClean="0">
                <a:latin typeface="Times New Roman" pitchFamily="18" charset="0"/>
                <a:cs typeface="Times New Roman" pitchFamily="18" charset="0"/>
              </a:rPr>
              <a:t>不向き</a:t>
            </a:r>
            <a:endParaRPr lang="ja-JP" altLang="en-US" sz="2000" dirty="0">
              <a:latin typeface="Times New Roman" pitchFamily="18" charset="0"/>
              <a:cs typeface="Times New Roman" pitchFamily="18" charset="0"/>
            </a:endParaRPr>
          </a:p>
        </p:txBody>
      </p:sp>
      <p:sp>
        <p:nvSpPr>
          <p:cNvPr id="10289" name="AutoShape 49"/>
          <p:cNvSpPr>
            <a:spLocks noChangeArrowheads="1"/>
          </p:cNvSpPr>
          <p:nvPr/>
        </p:nvSpPr>
        <p:spPr bwMode="auto">
          <a:xfrm>
            <a:off x="374650" y="3933825"/>
            <a:ext cx="2520950" cy="1871663"/>
          </a:xfrm>
          <a:prstGeom prst="roundRect">
            <a:avLst>
              <a:gd name="adj" fmla="val 16667"/>
            </a:avLst>
          </a:prstGeom>
          <a:solidFill>
            <a:srgbClr val="E4F3F4"/>
          </a:solidFill>
          <a:ln w="9525">
            <a:solidFill>
              <a:schemeClr val="tx1"/>
            </a:solidFill>
            <a:round/>
            <a:headEnd/>
            <a:tailEnd/>
          </a:ln>
          <a:effectLst/>
        </p:spPr>
        <p:txBody>
          <a:bodyPr wrap="none" anchor="ctr"/>
          <a:lstStyle/>
          <a:p>
            <a:endParaRPr lang="ja-JP" altLang="en-US"/>
          </a:p>
        </p:txBody>
      </p:sp>
      <p:sp>
        <p:nvSpPr>
          <p:cNvPr id="10290" name="AutoShape 50"/>
          <p:cNvSpPr>
            <a:spLocks noChangeArrowheads="1"/>
          </p:cNvSpPr>
          <p:nvPr/>
        </p:nvSpPr>
        <p:spPr bwMode="auto">
          <a:xfrm>
            <a:off x="1908175" y="1989138"/>
            <a:ext cx="2808288" cy="151130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10291" name="Rectangle 51"/>
          <p:cNvSpPr>
            <a:spLocks noChangeArrowheads="1"/>
          </p:cNvSpPr>
          <p:nvPr/>
        </p:nvSpPr>
        <p:spPr bwMode="auto">
          <a:xfrm>
            <a:off x="735013" y="2924175"/>
            <a:ext cx="576262"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2" name="Rectangle 52"/>
          <p:cNvSpPr>
            <a:spLocks noChangeArrowheads="1"/>
          </p:cNvSpPr>
          <p:nvPr/>
        </p:nvSpPr>
        <p:spPr bwMode="auto">
          <a:xfrm>
            <a:off x="2174875" y="2924175"/>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3" name="Rectangle 53"/>
          <p:cNvSpPr>
            <a:spLocks noChangeArrowheads="1"/>
          </p:cNvSpPr>
          <p:nvPr/>
        </p:nvSpPr>
        <p:spPr bwMode="auto">
          <a:xfrm>
            <a:off x="2174875" y="2492375"/>
            <a:ext cx="287338"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4" name="Rectangle 54"/>
          <p:cNvSpPr>
            <a:spLocks noChangeArrowheads="1"/>
          </p:cNvSpPr>
          <p:nvPr/>
        </p:nvSpPr>
        <p:spPr bwMode="auto">
          <a:xfrm>
            <a:off x="3687763" y="2924175"/>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5" name="Rectangle 55"/>
          <p:cNvSpPr>
            <a:spLocks noChangeArrowheads="1"/>
          </p:cNvSpPr>
          <p:nvPr/>
        </p:nvSpPr>
        <p:spPr bwMode="auto">
          <a:xfrm>
            <a:off x="2174875" y="4437063"/>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6" name="Rectangle 56"/>
          <p:cNvSpPr>
            <a:spLocks noChangeArrowheads="1"/>
          </p:cNvSpPr>
          <p:nvPr/>
        </p:nvSpPr>
        <p:spPr bwMode="auto">
          <a:xfrm rot="5400000">
            <a:off x="772319" y="4544219"/>
            <a:ext cx="287337"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7" name="Rectangle 57"/>
          <p:cNvSpPr>
            <a:spLocks noChangeArrowheads="1"/>
          </p:cNvSpPr>
          <p:nvPr/>
        </p:nvSpPr>
        <p:spPr bwMode="auto">
          <a:xfrm rot="5400000">
            <a:off x="2283619" y="4976019"/>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8" name="AutoShape 58"/>
          <p:cNvSpPr>
            <a:spLocks noChangeArrowheads="1"/>
          </p:cNvSpPr>
          <p:nvPr/>
        </p:nvSpPr>
        <p:spPr bwMode="auto">
          <a:xfrm>
            <a:off x="3327400" y="4437063"/>
            <a:ext cx="215900" cy="287337"/>
          </a:xfrm>
          <a:prstGeom prst="flowChartDelay">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9" name="Line 59"/>
          <p:cNvSpPr>
            <a:spLocks noChangeShapeType="1"/>
          </p:cNvSpPr>
          <p:nvPr/>
        </p:nvSpPr>
        <p:spPr bwMode="auto">
          <a:xfrm flipH="1">
            <a:off x="2174875" y="2924175"/>
            <a:ext cx="288925" cy="288925"/>
          </a:xfrm>
          <a:prstGeom prst="line">
            <a:avLst/>
          </a:prstGeom>
          <a:noFill/>
          <a:ln w="9525">
            <a:solidFill>
              <a:schemeClr val="tx1"/>
            </a:solidFill>
            <a:round/>
            <a:headEnd/>
            <a:tailEnd/>
          </a:ln>
          <a:effectLst/>
        </p:spPr>
        <p:txBody>
          <a:bodyPr/>
          <a:lstStyle/>
          <a:p>
            <a:endParaRPr lang="ja-JP" altLang="en-US"/>
          </a:p>
        </p:txBody>
      </p:sp>
      <p:sp>
        <p:nvSpPr>
          <p:cNvPr id="10300" name="Line 60"/>
          <p:cNvSpPr>
            <a:spLocks noChangeShapeType="1"/>
          </p:cNvSpPr>
          <p:nvPr/>
        </p:nvSpPr>
        <p:spPr bwMode="auto">
          <a:xfrm>
            <a:off x="1311275" y="3068638"/>
            <a:ext cx="2376488" cy="0"/>
          </a:xfrm>
          <a:prstGeom prst="line">
            <a:avLst/>
          </a:prstGeom>
          <a:noFill/>
          <a:ln w="38100">
            <a:solidFill>
              <a:srgbClr val="FFCBCB"/>
            </a:solidFill>
            <a:round/>
            <a:headEnd/>
            <a:tailEnd/>
          </a:ln>
          <a:effectLst/>
        </p:spPr>
        <p:txBody>
          <a:bodyPr/>
          <a:lstStyle/>
          <a:p>
            <a:endParaRPr lang="ja-JP" altLang="en-US"/>
          </a:p>
        </p:txBody>
      </p:sp>
      <p:sp>
        <p:nvSpPr>
          <p:cNvPr id="10301" name="Line 61"/>
          <p:cNvSpPr>
            <a:spLocks noChangeShapeType="1"/>
          </p:cNvSpPr>
          <p:nvPr/>
        </p:nvSpPr>
        <p:spPr bwMode="auto">
          <a:xfrm>
            <a:off x="2319338" y="2565400"/>
            <a:ext cx="0" cy="2519363"/>
          </a:xfrm>
          <a:prstGeom prst="line">
            <a:avLst/>
          </a:prstGeom>
          <a:noFill/>
          <a:ln w="38100">
            <a:solidFill>
              <a:srgbClr val="FFCBCB"/>
            </a:solidFill>
            <a:round/>
            <a:headEnd/>
            <a:tailEnd/>
          </a:ln>
          <a:effectLst/>
        </p:spPr>
        <p:txBody>
          <a:bodyPr/>
          <a:lstStyle/>
          <a:p>
            <a:endParaRPr lang="ja-JP" altLang="en-US"/>
          </a:p>
        </p:txBody>
      </p:sp>
      <p:sp>
        <p:nvSpPr>
          <p:cNvPr id="10302" name="Line 62"/>
          <p:cNvSpPr>
            <a:spLocks noChangeShapeType="1"/>
          </p:cNvSpPr>
          <p:nvPr/>
        </p:nvSpPr>
        <p:spPr bwMode="auto">
          <a:xfrm>
            <a:off x="950913" y="4581525"/>
            <a:ext cx="2376487" cy="0"/>
          </a:xfrm>
          <a:prstGeom prst="line">
            <a:avLst/>
          </a:prstGeom>
          <a:noFill/>
          <a:ln w="38100">
            <a:solidFill>
              <a:srgbClr val="FFCBCB"/>
            </a:solidFill>
            <a:round/>
            <a:headEnd/>
            <a:tailEnd/>
          </a:ln>
          <a:effectLst/>
        </p:spPr>
        <p:txBody>
          <a:bodyPr/>
          <a:lstStyle/>
          <a:p>
            <a:endParaRPr lang="ja-JP" altLang="en-US"/>
          </a:p>
        </p:txBody>
      </p:sp>
      <p:sp>
        <p:nvSpPr>
          <p:cNvPr id="10303" name="Text Box 63"/>
          <p:cNvSpPr txBox="1">
            <a:spLocks noChangeArrowheads="1"/>
          </p:cNvSpPr>
          <p:nvPr/>
        </p:nvSpPr>
        <p:spPr bwMode="auto">
          <a:xfrm>
            <a:off x="663575" y="2584450"/>
            <a:ext cx="697627"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Laser</a:t>
            </a:r>
          </a:p>
        </p:txBody>
      </p:sp>
      <p:sp>
        <p:nvSpPr>
          <p:cNvPr id="10304" name="Text Box 64"/>
          <p:cNvSpPr txBox="1">
            <a:spLocks noChangeArrowheads="1"/>
          </p:cNvSpPr>
          <p:nvPr/>
        </p:nvSpPr>
        <p:spPr bwMode="auto">
          <a:xfrm>
            <a:off x="2103438" y="208121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10305" name="Text Box 65"/>
          <p:cNvSpPr txBox="1">
            <a:spLocks noChangeArrowheads="1"/>
          </p:cNvSpPr>
          <p:nvPr/>
        </p:nvSpPr>
        <p:spPr bwMode="auto">
          <a:xfrm>
            <a:off x="2463800" y="2584450"/>
            <a:ext cx="466794"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BS</a:t>
            </a:r>
          </a:p>
        </p:txBody>
      </p:sp>
      <p:sp>
        <p:nvSpPr>
          <p:cNvPr id="10306" name="Text Box 66"/>
          <p:cNvSpPr txBox="1">
            <a:spLocks noChangeArrowheads="1"/>
          </p:cNvSpPr>
          <p:nvPr/>
        </p:nvSpPr>
        <p:spPr bwMode="auto">
          <a:xfrm>
            <a:off x="2484438" y="407670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10307" name="Text Box 67"/>
          <p:cNvSpPr txBox="1">
            <a:spLocks noChangeArrowheads="1"/>
          </p:cNvSpPr>
          <p:nvPr/>
        </p:nvSpPr>
        <p:spPr bwMode="auto">
          <a:xfrm>
            <a:off x="3851275" y="27813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10308" name="Text Box 68"/>
          <p:cNvSpPr txBox="1">
            <a:spLocks noChangeArrowheads="1"/>
          </p:cNvSpPr>
          <p:nvPr/>
        </p:nvSpPr>
        <p:spPr bwMode="auto">
          <a:xfrm>
            <a:off x="447675" y="4076700"/>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10309" name="Text Box 69"/>
          <p:cNvSpPr txBox="1">
            <a:spLocks noChangeArrowheads="1"/>
          </p:cNvSpPr>
          <p:nvPr/>
        </p:nvSpPr>
        <p:spPr bwMode="auto">
          <a:xfrm>
            <a:off x="1887538" y="5300663"/>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10310" name="Text Box 70"/>
          <p:cNvSpPr txBox="1">
            <a:spLocks noChangeArrowheads="1"/>
          </p:cNvSpPr>
          <p:nvPr/>
        </p:nvSpPr>
        <p:spPr bwMode="auto">
          <a:xfrm>
            <a:off x="3543300" y="4365625"/>
            <a:ext cx="479618"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PD</a:t>
            </a:r>
          </a:p>
        </p:txBody>
      </p:sp>
      <p:sp>
        <p:nvSpPr>
          <p:cNvPr id="10311" name="Line 71"/>
          <p:cNvSpPr>
            <a:spLocks noChangeShapeType="1"/>
          </p:cNvSpPr>
          <p:nvPr/>
        </p:nvSpPr>
        <p:spPr bwMode="auto">
          <a:xfrm>
            <a:off x="1382713" y="2997200"/>
            <a:ext cx="719137" cy="0"/>
          </a:xfrm>
          <a:prstGeom prst="line">
            <a:avLst/>
          </a:prstGeom>
          <a:noFill/>
          <a:ln w="19050">
            <a:solidFill>
              <a:srgbClr val="FF0000"/>
            </a:solidFill>
            <a:round/>
            <a:headEnd/>
            <a:tailEnd/>
          </a:ln>
          <a:effectLst/>
        </p:spPr>
        <p:txBody>
          <a:bodyPr/>
          <a:lstStyle/>
          <a:p>
            <a:endParaRPr lang="ja-JP" altLang="en-US"/>
          </a:p>
        </p:txBody>
      </p:sp>
      <p:sp>
        <p:nvSpPr>
          <p:cNvPr id="10312" name="Line 72"/>
          <p:cNvSpPr>
            <a:spLocks noChangeShapeType="1"/>
          </p:cNvSpPr>
          <p:nvPr/>
        </p:nvSpPr>
        <p:spPr bwMode="auto">
          <a:xfrm flipV="1">
            <a:off x="2174875" y="2636838"/>
            <a:ext cx="0" cy="287337"/>
          </a:xfrm>
          <a:prstGeom prst="line">
            <a:avLst/>
          </a:prstGeom>
          <a:noFill/>
          <a:ln w="19050">
            <a:solidFill>
              <a:srgbClr val="FF0000"/>
            </a:solidFill>
            <a:round/>
            <a:headEnd/>
            <a:tailEnd/>
          </a:ln>
          <a:effectLst/>
        </p:spPr>
        <p:txBody>
          <a:bodyPr/>
          <a:lstStyle/>
          <a:p>
            <a:endParaRPr lang="ja-JP" altLang="en-US"/>
          </a:p>
        </p:txBody>
      </p:sp>
      <p:sp>
        <p:nvSpPr>
          <p:cNvPr id="10313" name="Line 73"/>
          <p:cNvSpPr>
            <a:spLocks noChangeShapeType="1"/>
          </p:cNvSpPr>
          <p:nvPr/>
        </p:nvSpPr>
        <p:spPr bwMode="auto">
          <a:xfrm flipH="1">
            <a:off x="2247900" y="2636838"/>
            <a:ext cx="0" cy="1728787"/>
          </a:xfrm>
          <a:prstGeom prst="line">
            <a:avLst/>
          </a:prstGeom>
          <a:noFill/>
          <a:ln w="19050">
            <a:solidFill>
              <a:srgbClr val="FF0000"/>
            </a:solidFill>
            <a:round/>
            <a:headEnd/>
            <a:tailEnd/>
          </a:ln>
          <a:effectLst/>
        </p:spPr>
        <p:txBody>
          <a:bodyPr/>
          <a:lstStyle/>
          <a:p>
            <a:endParaRPr lang="ja-JP" altLang="en-US"/>
          </a:p>
        </p:txBody>
      </p:sp>
      <p:sp>
        <p:nvSpPr>
          <p:cNvPr id="10314" name="Line 74"/>
          <p:cNvSpPr>
            <a:spLocks noChangeShapeType="1"/>
          </p:cNvSpPr>
          <p:nvPr/>
        </p:nvSpPr>
        <p:spPr bwMode="auto">
          <a:xfrm rot="16200000" flipV="1">
            <a:off x="1600201" y="3860800"/>
            <a:ext cx="0" cy="1152525"/>
          </a:xfrm>
          <a:prstGeom prst="line">
            <a:avLst/>
          </a:prstGeom>
          <a:noFill/>
          <a:ln w="19050">
            <a:solidFill>
              <a:srgbClr val="FF0000"/>
            </a:solidFill>
            <a:round/>
            <a:headEnd/>
            <a:tailEnd/>
          </a:ln>
          <a:effectLst/>
        </p:spPr>
        <p:txBody>
          <a:bodyPr/>
          <a:lstStyle/>
          <a:p>
            <a:endParaRPr lang="ja-JP" altLang="en-US"/>
          </a:p>
        </p:txBody>
      </p:sp>
      <p:sp>
        <p:nvSpPr>
          <p:cNvPr id="10315" name="Line 75"/>
          <p:cNvSpPr>
            <a:spLocks noChangeShapeType="1"/>
          </p:cNvSpPr>
          <p:nvPr/>
        </p:nvSpPr>
        <p:spPr bwMode="auto">
          <a:xfrm flipH="1">
            <a:off x="1023938" y="4508500"/>
            <a:ext cx="2303462" cy="0"/>
          </a:xfrm>
          <a:prstGeom prst="line">
            <a:avLst/>
          </a:prstGeom>
          <a:noFill/>
          <a:ln w="19050">
            <a:solidFill>
              <a:srgbClr val="FF0000"/>
            </a:solidFill>
            <a:round/>
            <a:headEnd type="arrow" w="med" len="med"/>
            <a:tailEnd/>
          </a:ln>
          <a:effectLst/>
        </p:spPr>
        <p:txBody>
          <a:bodyPr/>
          <a:lstStyle/>
          <a:p>
            <a:endParaRPr lang="ja-JP" altLang="en-US"/>
          </a:p>
        </p:txBody>
      </p:sp>
      <p:sp>
        <p:nvSpPr>
          <p:cNvPr id="10316" name="Arc 76"/>
          <p:cNvSpPr>
            <a:spLocks/>
          </p:cNvSpPr>
          <p:nvPr/>
        </p:nvSpPr>
        <p:spPr bwMode="auto">
          <a:xfrm rot="5400000">
            <a:off x="2103438" y="2924175"/>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10317" name="Arc 77"/>
          <p:cNvSpPr>
            <a:spLocks/>
          </p:cNvSpPr>
          <p:nvPr/>
        </p:nvSpPr>
        <p:spPr bwMode="auto">
          <a:xfrm rot="16200000" flipV="1">
            <a:off x="2171700" y="2568575"/>
            <a:ext cx="77788" cy="71438"/>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10318" name="Arc 78"/>
          <p:cNvSpPr>
            <a:spLocks/>
          </p:cNvSpPr>
          <p:nvPr/>
        </p:nvSpPr>
        <p:spPr bwMode="auto">
          <a:xfrm rot="10800000">
            <a:off x="950913" y="4437063"/>
            <a:ext cx="77787"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10319" name="Line 79"/>
          <p:cNvSpPr>
            <a:spLocks noChangeShapeType="1"/>
          </p:cNvSpPr>
          <p:nvPr/>
        </p:nvSpPr>
        <p:spPr bwMode="auto">
          <a:xfrm>
            <a:off x="1382713" y="3141663"/>
            <a:ext cx="2233612" cy="0"/>
          </a:xfrm>
          <a:prstGeom prst="line">
            <a:avLst/>
          </a:prstGeom>
          <a:noFill/>
          <a:ln w="19050">
            <a:solidFill>
              <a:srgbClr val="0000FF"/>
            </a:solidFill>
            <a:round/>
            <a:headEnd/>
            <a:tailEnd/>
          </a:ln>
          <a:effectLst/>
        </p:spPr>
        <p:txBody>
          <a:bodyPr/>
          <a:lstStyle/>
          <a:p>
            <a:endParaRPr lang="ja-JP" altLang="en-US"/>
          </a:p>
        </p:txBody>
      </p:sp>
      <p:sp>
        <p:nvSpPr>
          <p:cNvPr id="10320" name="Arc 80"/>
          <p:cNvSpPr>
            <a:spLocks/>
          </p:cNvSpPr>
          <p:nvPr/>
        </p:nvSpPr>
        <p:spPr bwMode="auto">
          <a:xfrm flipV="1">
            <a:off x="3609975" y="3141663"/>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10321" name="Line 81"/>
          <p:cNvSpPr>
            <a:spLocks noChangeShapeType="1"/>
          </p:cNvSpPr>
          <p:nvPr/>
        </p:nvSpPr>
        <p:spPr bwMode="auto">
          <a:xfrm flipH="1">
            <a:off x="2463800" y="3213100"/>
            <a:ext cx="1152525" cy="0"/>
          </a:xfrm>
          <a:prstGeom prst="line">
            <a:avLst/>
          </a:prstGeom>
          <a:noFill/>
          <a:ln w="19050">
            <a:solidFill>
              <a:srgbClr val="0000FF"/>
            </a:solidFill>
            <a:round/>
            <a:headEnd/>
            <a:tailEnd/>
          </a:ln>
          <a:effectLst/>
        </p:spPr>
        <p:txBody>
          <a:bodyPr/>
          <a:lstStyle/>
          <a:p>
            <a:endParaRPr lang="ja-JP" altLang="en-US"/>
          </a:p>
        </p:txBody>
      </p:sp>
      <p:sp>
        <p:nvSpPr>
          <p:cNvPr id="10322" name="Arc 82"/>
          <p:cNvSpPr>
            <a:spLocks/>
          </p:cNvSpPr>
          <p:nvPr/>
        </p:nvSpPr>
        <p:spPr bwMode="auto">
          <a:xfrm rot="16200000">
            <a:off x="2392363" y="3213100"/>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10323" name="Line 83"/>
          <p:cNvSpPr>
            <a:spLocks noChangeShapeType="1"/>
          </p:cNvSpPr>
          <p:nvPr/>
        </p:nvSpPr>
        <p:spPr bwMode="auto">
          <a:xfrm>
            <a:off x="2392363" y="3284538"/>
            <a:ext cx="0" cy="1728787"/>
          </a:xfrm>
          <a:prstGeom prst="line">
            <a:avLst/>
          </a:prstGeom>
          <a:noFill/>
          <a:ln w="19050">
            <a:solidFill>
              <a:srgbClr val="0000FF"/>
            </a:solidFill>
            <a:round/>
            <a:headEnd/>
            <a:tailEnd/>
          </a:ln>
          <a:effectLst/>
        </p:spPr>
        <p:txBody>
          <a:bodyPr/>
          <a:lstStyle/>
          <a:p>
            <a:endParaRPr lang="ja-JP" altLang="en-US"/>
          </a:p>
        </p:txBody>
      </p:sp>
      <p:sp>
        <p:nvSpPr>
          <p:cNvPr id="10324" name="Arc 84"/>
          <p:cNvSpPr>
            <a:spLocks/>
          </p:cNvSpPr>
          <p:nvPr/>
        </p:nvSpPr>
        <p:spPr bwMode="auto">
          <a:xfrm rot="16200000">
            <a:off x="2463800" y="4652963"/>
            <a:ext cx="71437"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10325" name="Line 85"/>
          <p:cNvSpPr>
            <a:spLocks noChangeShapeType="1"/>
          </p:cNvSpPr>
          <p:nvPr/>
        </p:nvSpPr>
        <p:spPr bwMode="auto">
          <a:xfrm rot="5400000">
            <a:off x="2319337" y="4868863"/>
            <a:ext cx="288925" cy="0"/>
          </a:xfrm>
          <a:prstGeom prst="line">
            <a:avLst/>
          </a:prstGeom>
          <a:noFill/>
          <a:ln w="19050">
            <a:solidFill>
              <a:srgbClr val="0000FF"/>
            </a:solidFill>
            <a:round/>
            <a:headEnd/>
            <a:tailEnd/>
          </a:ln>
          <a:effectLst/>
        </p:spPr>
        <p:txBody>
          <a:bodyPr/>
          <a:lstStyle/>
          <a:p>
            <a:endParaRPr lang="ja-JP" altLang="en-US"/>
          </a:p>
        </p:txBody>
      </p:sp>
      <p:sp>
        <p:nvSpPr>
          <p:cNvPr id="10326" name="Arc 86"/>
          <p:cNvSpPr>
            <a:spLocks/>
          </p:cNvSpPr>
          <p:nvPr/>
        </p:nvSpPr>
        <p:spPr bwMode="auto">
          <a:xfrm rot="5400000" flipV="1">
            <a:off x="2389188" y="5010150"/>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10327" name="Line 87"/>
          <p:cNvSpPr>
            <a:spLocks noChangeShapeType="1"/>
          </p:cNvSpPr>
          <p:nvPr/>
        </p:nvSpPr>
        <p:spPr bwMode="auto">
          <a:xfrm>
            <a:off x="2535238" y="4652963"/>
            <a:ext cx="792162" cy="0"/>
          </a:xfrm>
          <a:prstGeom prst="line">
            <a:avLst/>
          </a:prstGeom>
          <a:noFill/>
          <a:ln w="19050">
            <a:solidFill>
              <a:srgbClr val="0000FF"/>
            </a:solidFill>
            <a:round/>
            <a:headEnd/>
            <a:tailEnd type="arrow" w="med" len="med"/>
          </a:ln>
          <a:effectLst/>
        </p:spPr>
        <p:txBody>
          <a:bodyPr/>
          <a:lstStyle/>
          <a:p>
            <a:endParaRPr lang="ja-JP" altLang="en-US"/>
          </a:p>
        </p:txBody>
      </p:sp>
      <p:sp>
        <p:nvSpPr>
          <p:cNvPr id="10328" name="Text Box 88"/>
          <p:cNvSpPr txBox="1">
            <a:spLocks noChangeArrowheads="1"/>
          </p:cNvSpPr>
          <p:nvPr/>
        </p:nvSpPr>
        <p:spPr bwMode="auto">
          <a:xfrm>
            <a:off x="3255963" y="2060575"/>
            <a:ext cx="1225550" cy="366713"/>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1</a:t>
            </a:r>
            <a:r>
              <a:rPr lang="ja-JP" altLang="en-US" dirty="0">
                <a:latin typeface="Times New Roman" pitchFamily="18" charset="0"/>
                <a:cs typeface="Times New Roman" pitchFamily="18" charset="0"/>
              </a:rPr>
              <a:t>干渉計</a:t>
            </a:r>
          </a:p>
        </p:txBody>
      </p:sp>
      <p:sp>
        <p:nvSpPr>
          <p:cNvPr id="10329" name="Text Box 89"/>
          <p:cNvSpPr txBox="1">
            <a:spLocks noChangeArrowheads="1"/>
          </p:cNvSpPr>
          <p:nvPr/>
        </p:nvSpPr>
        <p:spPr bwMode="auto">
          <a:xfrm>
            <a:off x="519113" y="5300663"/>
            <a:ext cx="1225550" cy="366712"/>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2</a:t>
            </a:r>
            <a:r>
              <a:rPr lang="ja-JP" altLang="en-US" dirty="0">
                <a:latin typeface="Times New Roman" pitchFamily="18" charset="0"/>
                <a:cs typeface="Times New Roman" pitchFamily="18" charset="0"/>
              </a:rPr>
              <a:t>干渉計</a:t>
            </a:r>
          </a:p>
        </p:txBody>
      </p:sp>
      <p:sp>
        <p:nvSpPr>
          <p:cNvPr id="10330" name="Line 90"/>
          <p:cNvSpPr>
            <a:spLocks noChangeShapeType="1"/>
          </p:cNvSpPr>
          <p:nvPr/>
        </p:nvSpPr>
        <p:spPr bwMode="auto">
          <a:xfrm flipV="1">
            <a:off x="2174875" y="4437063"/>
            <a:ext cx="288925" cy="287337"/>
          </a:xfrm>
          <a:prstGeom prst="line">
            <a:avLst/>
          </a:prstGeom>
          <a:noFill/>
          <a:ln w="9525">
            <a:solidFill>
              <a:schemeClr val="tx1"/>
            </a:solidFill>
            <a:round/>
            <a:headEnd/>
            <a:tailEnd/>
          </a:ln>
          <a:effectLst/>
        </p:spPr>
        <p:txBody>
          <a:bodyPr/>
          <a:lstStyle/>
          <a:p>
            <a:endParaRPr lang="ja-JP" altLang="en-US"/>
          </a:p>
        </p:txBody>
      </p:sp>
      <p:sp>
        <p:nvSpPr>
          <p:cNvPr id="10331" name="Arc 91"/>
          <p:cNvSpPr>
            <a:spLocks/>
          </p:cNvSpPr>
          <p:nvPr/>
        </p:nvSpPr>
        <p:spPr bwMode="auto">
          <a:xfrm rot="5400000">
            <a:off x="2174875" y="4365625"/>
            <a:ext cx="71438"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50" name="タイトル 49"/>
          <p:cNvSpPr>
            <a:spLocks noGrp="1"/>
          </p:cNvSpPr>
          <p:nvPr>
            <p:ph type="title"/>
          </p:nvPr>
        </p:nvSpPr>
        <p:spPr/>
        <p:txBody>
          <a:bodyPr/>
          <a:lstStyle/>
          <a:p>
            <a:pPr algn="ctr"/>
            <a:r>
              <a:rPr lang="ja-JP" altLang="en-US" dirty="0" smtClean="0"/>
              <a:t>タンデム干渉計とは？</a:t>
            </a:r>
            <a:endParaRPr kumimoji="1" lang="ja-JP" altLang="en-US" dirty="0"/>
          </a:p>
        </p:txBody>
      </p:sp>
      <p:sp>
        <p:nvSpPr>
          <p:cNvPr id="52" name="Text Box 28"/>
          <p:cNvSpPr txBox="1">
            <a:spLocks noChangeArrowheads="1"/>
          </p:cNvSpPr>
          <p:nvPr/>
        </p:nvSpPr>
        <p:spPr bwMode="auto">
          <a:xfrm>
            <a:off x="4857752" y="2643182"/>
            <a:ext cx="4286248" cy="400110"/>
          </a:xfrm>
          <a:prstGeom prst="rect">
            <a:avLst/>
          </a:prstGeom>
          <a:noFill/>
          <a:ln w="9525">
            <a:noFill/>
            <a:miter lim="800000"/>
            <a:headEnd/>
            <a:tailEnd/>
          </a:ln>
          <a:effectLst/>
        </p:spPr>
        <p:txBody>
          <a:bodyPr wrap="square">
            <a:spAutoFit/>
          </a:bodyPr>
          <a:lstStyle/>
          <a:p>
            <a:r>
              <a:rPr lang="ja-JP" altLang="en-US" sz="2000" dirty="0" smtClean="0"/>
              <a:t>赤の</a:t>
            </a:r>
            <a:r>
              <a:rPr lang="ja-JP" altLang="en-US" sz="2000" dirty="0"/>
              <a:t>光</a:t>
            </a:r>
            <a:r>
              <a:rPr lang="ja-JP" altLang="en-US" sz="2000" dirty="0" smtClean="0"/>
              <a:t>路と青の</a:t>
            </a:r>
            <a:r>
              <a:rPr lang="ja-JP" altLang="en-US" sz="2000" dirty="0"/>
              <a:t>光</a:t>
            </a:r>
            <a:r>
              <a:rPr lang="ja-JP" altLang="en-US" sz="2000" dirty="0" smtClean="0"/>
              <a:t>路</a:t>
            </a:r>
            <a:r>
              <a:rPr lang="ja-JP" altLang="en-US" sz="2000" dirty="0" smtClean="0">
                <a:latin typeface="Times New Roman" pitchFamily="18" charset="0"/>
                <a:cs typeface="Times New Roman" pitchFamily="18" charset="0"/>
              </a:rPr>
              <a:t>を通った光のみ</a:t>
            </a:r>
            <a:endParaRPr lang="ja-JP" altLang="en-US" sz="2000" dirty="0"/>
          </a:p>
        </p:txBody>
      </p:sp>
      <p:sp>
        <p:nvSpPr>
          <p:cNvPr id="55" name="角丸四角形 54"/>
          <p:cNvSpPr/>
          <p:nvPr/>
        </p:nvSpPr>
        <p:spPr>
          <a:xfrm>
            <a:off x="5214942" y="3500438"/>
            <a:ext cx="3571900" cy="8572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Text Box 28"/>
          <p:cNvSpPr txBox="1">
            <a:spLocks noChangeArrowheads="1"/>
          </p:cNvSpPr>
          <p:nvPr/>
        </p:nvSpPr>
        <p:spPr bwMode="auto">
          <a:xfrm>
            <a:off x="5286380" y="3578370"/>
            <a:ext cx="3571900" cy="707886"/>
          </a:xfrm>
          <a:prstGeom prst="rect">
            <a:avLst/>
          </a:prstGeom>
          <a:noFill/>
          <a:ln w="9525">
            <a:noFill/>
            <a:miter lim="800000"/>
            <a:headEnd/>
            <a:tailEnd/>
          </a:ln>
          <a:effectLst/>
        </p:spPr>
        <p:txBody>
          <a:bodyPr wrap="square">
            <a:spAutoFit/>
          </a:bodyPr>
          <a:lstStyle/>
          <a:p>
            <a:r>
              <a:rPr lang="ja-JP" altLang="en-US" sz="2000" dirty="0" smtClean="0"/>
              <a:t>低コヒーレンス光源を使用することの重要性</a:t>
            </a:r>
            <a:endParaRPr lang="ja-JP" altLang="en-US" sz="2000" dirty="0"/>
          </a:p>
        </p:txBody>
      </p:sp>
      <p:sp>
        <p:nvSpPr>
          <p:cNvPr id="57" name="日付プレースホルダ 56"/>
          <p:cNvSpPr>
            <a:spLocks noGrp="1"/>
          </p:cNvSpPr>
          <p:nvPr>
            <p:ph type="dt" sz="half" idx="10"/>
          </p:nvPr>
        </p:nvSpPr>
        <p:spPr/>
        <p:txBody>
          <a:bodyPr/>
          <a:lstStyle/>
          <a:p>
            <a:r>
              <a:rPr kumimoji="1" lang="en-US" altLang="ja-JP" smtClean="0"/>
              <a:t>2008/06/06</a:t>
            </a:r>
            <a:endParaRPr kumimoji="1" lang="ja-JP" altLang="en-US"/>
          </a:p>
        </p:txBody>
      </p:sp>
      <p:sp>
        <p:nvSpPr>
          <p:cNvPr id="58" name="スライド番号プレースホルダ 57"/>
          <p:cNvSpPr>
            <a:spLocks noGrp="1"/>
          </p:cNvSpPr>
          <p:nvPr>
            <p:ph type="sldNum" sz="quarter" idx="12"/>
          </p:nvPr>
        </p:nvSpPr>
        <p:spPr/>
        <p:txBody>
          <a:bodyPr/>
          <a:lstStyle/>
          <a:p>
            <a:fld id="{D6480708-D160-4E09-B747-F7FC63C9A530}" type="slidenum">
              <a:rPr kumimoji="1" lang="ja-JP" altLang="en-US" smtClean="0"/>
              <a:pPr/>
              <a:t>11</a:t>
            </a:fld>
            <a:endParaRPr kumimoji="1" lang="ja-JP" altLang="en-US"/>
          </a:p>
        </p:txBody>
      </p:sp>
      <p:sp>
        <p:nvSpPr>
          <p:cNvPr id="60"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54" name="角丸四角形 53"/>
          <p:cNvSpPr/>
          <p:nvPr/>
        </p:nvSpPr>
        <p:spPr>
          <a:xfrm>
            <a:off x="5643570" y="1928802"/>
            <a:ext cx="2571768"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コンテンツ プレースホルダ 2"/>
          <p:cNvSpPr txBox="1">
            <a:spLocks/>
          </p:cNvSpPr>
          <p:nvPr/>
        </p:nvSpPr>
        <p:spPr>
          <a:xfrm>
            <a:off x="5643570" y="2022875"/>
            <a:ext cx="2714644" cy="461665"/>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lang="ja-JP" altLang="en-US" sz="2400" dirty="0" smtClean="0">
                <a:latin typeface="Times New Roman" pitchFamily="18" charset="0"/>
                <a:cs typeface="Times New Roman" pitchFamily="18" charset="0"/>
              </a:rPr>
              <a:t>低コヒーレンス光源</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0289" name="AutoShape 49"/>
          <p:cNvSpPr>
            <a:spLocks noChangeArrowheads="1"/>
          </p:cNvSpPr>
          <p:nvPr/>
        </p:nvSpPr>
        <p:spPr bwMode="auto">
          <a:xfrm>
            <a:off x="374650" y="3933825"/>
            <a:ext cx="2520950" cy="1871663"/>
          </a:xfrm>
          <a:prstGeom prst="roundRect">
            <a:avLst>
              <a:gd name="adj" fmla="val 16667"/>
            </a:avLst>
          </a:prstGeom>
          <a:solidFill>
            <a:srgbClr val="E4F3F4"/>
          </a:solidFill>
          <a:ln w="9525">
            <a:solidFill>
              <a:schemeClr val="tx1"/>
            </a:solidFill>
            <a:round/>
            <a:headEnd/>
            <a:tailEnd/>
          </a:ln>
          <a:effectLst/>
        </p:spPr>
        <p:txBody>
          <a:bodyPr wrap="none" anchor="ctr"/>
          <a:lstStyle/>
          <a:p>
            <a:endParaRPr lang="ja-JP" altLang="en-US"/>
          </a:p>
        </p:txBody>
      </p:sp>
      <p:sp>
        <p:nvSpPr>
          <p:cNvPr id="10290" name="AutoShape 50"/>
          <p:cNvSpPr>
            <a:spLocks noChangeArrowheads="1"/>
          </p:cNvSpPr>
          <p:nvPr/>
        </p:nvSpPr>
        <p:spPr bwMode="auto">
          <a:xfrm>
            <a:off x="1908175" y="1989138"/>
            <a:ext cx="2808288" cy="151130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10291" name="Rectangle 51"/>
          <p:cNvSpPr>
            <a:spLocks noChangeArrowheads="1"/>
          </p:cNvSpPr>
          <p:nvPr/>
        </p:nvSpPr>
        <p:spPr bwMode="auto">
          <a:xfrm>
            <a:off x="735013" y="2924175"/>
            <a:ext cx="576262"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2" name="Rectangle 52"/>
          <p:cNvSpPr>
            <a:spLocks noChangeArrowheads="1"/>
          </p:cNvSpPr>
          <p:nvPr/>
        </p:nvSpPr>
        <p:spPr bwMode="auto">
          <a:xfrm>
            <a:off x="2174875" y="2924175"/>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3" name="Rectangle 53"/>
          <p:cNvSpPr>
            <a:spLocks noChangeArrowheads="1"/>
          </p:cNvSpPr>
          <p:nvPr/>
        </p:nvSpPr>
        <p:spPr bwMode="auto">
          <a:xfrm>
            <a:off x="2174875" y="2492375"/>
            <a:ext cx="287338"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4" name="Rectangle 54"/>
          <p:cNvSpPr>
            <a:spLocks noChangeArrowheads="1"/>
          </p:cNvSpPr>
          <p:nvPr/>
        </p:nvSpPr>
        <p:spPr bwMode="auto">
          <a:xfrm>
            <a:off x="3687763" y="2924175"/>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5" name="Rectangle 55"/>
          <p:cNvSpPr>
            <a:spLocks noChangeArrowheads="1"/>
          </p:cNvSpPr>
          <p:nvPr/>
        </p:nvSpPr>
        <p:spPr bwMode="auto">
          <a:xfrm>
            <a:off x="2174875" y="4437063"/>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6" name="Rectangle 56"/>
          <p:cNvSpPr>
            <a:spLocks noChangeArrowheads="1"/>
          </p:cNvSpPr>
          <p:nvPr/>
        </p:nvSpPr>
        <p:spPr bwMode="auto">
          <a:xfrm rot="5400000">
            <a:off x="772319" y="4544219"/>
            <a:ext cx="287337"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7" name="Rectangle 57"/>
          <p:cNvSpPr>
            <a:spLocks noChangeArrowheads="1"/>
          </p:cNvSpPr>
          <p:nvPr/>
        </p:nvSpPr>
        <p:spPr bwMode="auto">
          <a:xfrm rot="5400000">
            <a:off x="2283619" y="4976019"/>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8" name="AutoShape 58"/>
          <p:cNvSpPr>
            <a:spLocks noChangeArrowheads="1"/>
          </p:cNvSpPr>
          <p:nvPr/>
        </p:nvSpPr>
        <p:spPr bwMode="auto">
          <a:xfrm>
            <a:off x="3327400" y="4437063"/>
            <a:ext cx="215900" cy="287337"/>
          </a:xfrm>
          <a:prstGeom prst="flowChartDelay">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0299" name="Line 59"/>
          <p:cNvSpPr>
            <a:spLocks noChangeShapeType="1"/>
          </p:cNvSpPr>
          <p:nvPr/>
        </p:nvSpPr>
        <p:spPr bwMode="auto">
          <a:xfrm flipH="1">
            <a:off x="2174875" y="2924175"/>
            <a:ext cx="288925" cy="288925"/>
          </a:xfrm>
          <a:prstGeom prst="line">
            <a:avLst/>
          </a:prstGeom>
          <a:noFill/>
          <a:ln w="9525">
            <a:solidFill>
              <a:schemeClr val="tx1"/>
            </a:solidFill>
            <a:round/>
            <a:headEnd/>
            <a:tailEnd/>
          </a:ln>
          <a:effectLst/>
        </p:spPr>
        <p:txBody>
          <a:bodyPr/>
          <a:lstStyle/>
          <a:p>
            <a:endParaRPr lang="ja-JP" altLang="en-US"/>
          </a:p>
        </p:txBody>
      </p:sp>
      <p:sp>
        <p:nvSpPr>
          <p:cNvPr id="10300" name="Line 60"/>
          <p:cNvSpPr>
            <a:spLocks noChangeShapeType="1"/>
          </p:cNvSpPr>
          <p:nvPr/>
        </p:nvSpPr>
        <p:spPr bwMode="auto">
          <a:xfrm>
            <a:off x="1311275" y="3068638"/>
            <a:ext cx="2376488" cy="0"/>
          </a:xfrm>
          <a:prstGeom prst="line">
            <a:avLst/>
          </a:prstGeom>
          <a:noFill/>
          <a:ln w="38100">
            <a:solidFill>
              <a:srgbClr val="FFCBCB"/>
            </a:solidFill>
            <a:round/>
            <a:headEnd/>
            <a:tailEnd/>
          </a:ln>
          <a:effectLst/>
        </p:spPr>
        <p:txBody>
          <a:bodyPr/>
          <a:lstStyle/>
          <a:p>
            <a:endParaRPr lang="ja-JP" altLang="en-US"/>
          </a:p>
        </p:txBody>
      </p:sp>
      <p:sp>
        <p:nvSpPr>
          <p:cNvPr id="10301" name="Line 61"/>
          <p:cNvSpPr>
            <a:spLocks noChangeShapeType="1"/>
          </p:cNvSpPr>
          <p:nvPr/>
        </p:nvSpPr>
        <p:spPr bwMode="auto">
          <a:xfrm>
            <a:off x="2319338" y="2565400"/>
            <a:ext cx="0" cy="2519363"/>
          </a:xfrm>
          <a:prstGeom prst="line">
            <a:avLst/>
          </a:prstGeom>
          <a:noFill/>
          <a:ln w="38100">
            <a:solidFill>
              <a:srgbClr val="FFCBCB"/>
            </a:solidFill>
            <a:round/>
            <a:headEnd/>
            <a:tailEnd/>
          </a:ln>
          <a:effectLst/>
        </p:spPr>
        <p:txBody>
          <a:bodyPr/>
          <a:lstStyle/>
          <a:p>
            <a:endParaRPr lang="ja-JP" altLang="en-US"/>
          </a:p>
        </p:txBody>
      </p:sp>
      <p:sp>
        <p:nvSpPr>
          <p:cNvPr id="10302" name="Line 62"/>
          <p:cNvSpPr>
            <a:spLocks noChangeShapeType="1"/>
          </p:cNvSpPr>
          <p:nvPr/>
        </p:nvSpPr>
        <p:spPr bwMode="auto">
          <a:xfrm>
            <a:off x="950913" y="4581525"/>
            <a:ext cx="2376487" cy="0"/>
          </a:xfrm>
          <a:prstGeom prst="line">
            <a:avLst/>
          </a:prstGeom>
          <a:noFill/>
          <a:ln w="38100">
            <a:solidFill>
              <a:srgbClr val="FFCBCB"/>
            </a:solidFill>
            <a:round/>
            <a:headEnd/>
            <a:tailEnd/>
          </a:ln>
          <a:effectLst/>
        </p:spPr>
        <p:txBody>
          <a:bodyPr/>
          <a:lstStyle/>
          <a:p>
            <a:endParaRPr lang="ja-JP" altLang="en-US"/>
          </a:p>
        </p:txBody>
      </p:sp>
      <p:sp>
        <p:nvSpPr>
          <p:cNvPr id="10303" name="Text Box 63"/>
          <p:cNvSpPr txBox="1">
            <a:spLocks noChangeArrowheads="1"/>
          </p:cNvSpPr>
          <p:nvPr/>
        </p:nvSpPr>
        <p:spPr bwMode="auto">
          <a:xfrm>
            <a:off x="663575" y="2584450"/>
            <a:ext cx="697627"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Laser</a:t>
            </a:r>
          </a:p>
        </p:txBody>
      </p:sp>
      <p:sp>
        <p:nvSpPr>
          <p:cNvPr id="10304" name="Text Box 64"/>
          <p:cNvSpPr txBox="1">
            <a:spLocks noChangeArrowheads="1"/>
          </p:cNvSpPr>
          <p:nvPr/>
        </p:nvSpPr>
        <p:spPr bwMode="auto">
          <a:xfrm>
            <a:off x="2103438" y="208121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10305" name="Text Box 65"/>
          <p:cNvSpPr txBox="1">
            <a:spLocks noChangeArrowheads="1"/>
          </p:cNvSpPr>
          <p:nvPr/>
        </p:nvSpPr>
        <p:spPr bwMode="auto">
          <a:xfrm>
            <a:off x="2463800" y="2584450"/>
            <a:ext cx="466794"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BS</a:t>
            </a:r>
          </a:p>
        </p:txBody>
      </p:sp>
      <p:sp>
        <p:nvSpPr>
          <p:cNvPr id="10306" name="Text Box 66"/>
          <p:cNvSpPr txBox="1">
            <a:spLocks noChangeArrowheads="1"/>
          </p:cNvSpPr>
          <p:nvPr/>
        </p:nvSpPr>
        <p:spPr bwMode="auto">
          <a:xfrm>
            <a:off x="2484438" y="407670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10307" name="Text Box 67"/>
          <p:cNvSpPr txBox="1">
            <a:spLocks noChangeArrowheads="1"/>
          </p:cNvSpPr>
          <p:nvPr/>
        </p:nvSpPr>
        <p:spPr bwMode="auto">
          <a:xfrm>
            <a:off x="3851275" y="27813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10308" name="Text Box 68"/>
          <p:cNvSpPr txBox="1">
            <a:spLocks noChangeArrowheads="1"/>
          </p:cNvSpPr>
          <p:nvPr/>
        </p:nvSpPr>
        <p:spPr bwMode="auto">
          <a:xfrm>
            <a:off x="447675" y="4076700"/>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10309" name="Text Box 69"/>
          <p:cNvSpPr txBox="1">
            <a:spLocks noChangeArrowheads="1"/>
          </p:cNvSpPr>
          <p:nvPr/>
        </p:nvSpPr>
        <p:spPr bwMode="auto">
          <a:xfrm>
            <a:off x="1887538" y="5300663"/>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10310" name="Text Box 70"/>
          <p:cNvSpPr txBox="1">
            <a:spLocks noChangeArrowheads="1"/>
          </p:cNvSpPr>
          <p:nvPr/>
        </p:nvSpPr>
        <p:spPr bwMode="auto">
          <a:xfrm>
            <a:off x="3543300" y="4365625"/>
            <a:ext cx="479618"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PD</a:t>
            </a:r>
          </a:p>
        </p:txBody>
      </p:sp>
      <p:sp>
        <p:nvSpPr>
          <p:cNvPr id="10311" name="Line 71"/>
          <p:cNvSpPr>
            <a:spLocks noChangeShapeType="1"/>
          </p:cNvSpPr>
          <p:nvPr/>
        </p:nvSpPr>
        <p:spPr bwMode="auto">
          <a:xfrm>
            <a:off x="1382713" y="2997200"/>
            <a:ext cx="719137" cy="0"/>
          </a:xfrm>
          <a:prstGeom prst="line">
            <a:avLst/>
          </a:prstGeom>
          <a:noFill/>
          <a:ln w="19050">
            <a:solidFill>
              <a:srgbClr val="FF0000"/>
            </a:solidFill>
            <a:round/>
            <a:headEnd/>
            <a:tailEnd/>
          </a:ln>
          <a:effectLst/>
        </p:spPr>
        <p:txBody>
          <a:bodyPr/>
          <a:lstStyle/>
          <a:p>
            <a:endParaRPr lang="ja-JP" altLang="en-US"/>
          </a:p>
        </p:txBody>
      </p:sp>
      <p:sp>
        <p:nvSpPr>
          <p:cNvPr id="10312" name="Line 72"/>
          <p:cNvSpPr>
            <a:spLocks noChangeShapeType="1"/>
          </p:cNvSpPr>
          <p:nvPr/>
        </p:nvSpPr>
        <p:spPr bwMode="auto">
          <a:xfrm flipV="1">
            <a:off x="2174875" y="2636838"/>
            <a:ext cx="0" cy="287337"/>
          </a:xfrm>
          <a:prstGeom prst="line">
            <a:avLst/>
          </a:prstGeom>
          <a:noFill/>
          <a:ln w="19050">
            <a:solidFill>
              <a:srgbClr val="FF0000"/>
            </a:solidFill>
            <a:round/>
            <a:headEnd/>
            <a:tailEnd/>
          </a:ln>
          <a:effectLst/>
        </p:spPr>
        <p:txBody>
          <a:bodyPr/>
          <a:lstStyle/>
          <a:p>
            <a:endParaRPr lang="ja-JP" altLang="en-US"/>
          </a:p>
        </p:txBody>
      </p:sp>
      <p:sp>
        <p:nvSpPr>
          <p:cNvPr id="10313" name="Line 73"/>
          <p:cNvSpPr>
            <a:spLocks noChangeShapeType="1"/>
          </p:cNvSpPr>
          <p:nvPr/>
        </p:nvSpPr>
        <p:spPr bwMode="auto">
          <a:xfrm flipH="1">
            <a:off x="2247900" y="2636838"/>
            <a:ext cx="0" cy="1728787"/>
          </a:xfrm>
          <a:prstGeom prst="line">
            <a:avLst/>
          </a:prstGeom>
          <a:noFill/>
          <a:ln w="19050">
            <a:solidFill>
              <a:srgbClr val="FF0000"/>
            </a:solidFill>
            <a:round/>
            <a:headEnd/>
            <a:tailEnd/>
          </a:ln>
          <a:effectLst/>
        </p:spPr>
        <p:txBody>
          <a:bodyPr/>
          <a:lstStyle/>
          <a:p>
            <a:endParaRPr lang="ja-JP" altLang="en-US"/>
          </a:p>
        </p:txBody>
      </p:sp>
      <p:sp>
        <p:nvSpPr>
          <p:cNvPr id="10314" name="Line 74"/>
          <p:cNvSpPr>
            <a:spLocks noChangeShapeType="1"/>
          </p:cNvSpPr>
          <p:nvPr/>
        </p:nvSpPr>
        <p:spPr bwMode="auto">
          <a:xfrm rot="16200000" flipV="1">
            <a:off x="1600201" y="3860800"/>
            <a:ext cx="0" cy="1152525"/>
          </a:xfrm>
          <a:prstGeom prst="line">
            <a:avLst/>
          </a:prstGeom>
          <a:noFill/>
          <a:ln w="19050">
            <a:solidFill>
              <a:srgbClr val="FF0000"/>
            </a:solidFill>
            <a:round/>
            <a:headEnd/>
            <a:tailEnd/>
          </a:ln>
          <a:effectLst/>
        </p:spPr>
        <p:txBody>
          <a:bodyPr/>
          <a:lstStyle/>
          <a:p>
            <a:endParaRPr lang="ja-JP" altLang="en-US"/>
          </a:p>
        </p:txBody>
      </p:sp>
      <p:sp>
        <p:nvSpPr>
          <p:cNvPr id="10315" name="Line 75"/>
          <p:cNvSpPr>
            <a:spLocks noChangeShapeType="1"/>
          </p:cNvSpPr>
          <p:nvPr/>
        </p:nvSpPr>
        <p:spPr bwMode="auto">
          <a:xfrm flipH="1">
            <a:off x="1023938" y="4508500"/>
            <a:ext cx="2303462" cy="0"/>
          </a:xfrm>
          <a:prstGeom prst="line">
            <a:avLst/>
          </a:prstGeom>
          <a:noFill/>
          <a:ln w="19050">
            <a:solidFill>
              <a:srgbClr val="FF0000"/>
            </a:solidFill>
            <a:round/>
            <a:headEnd type="arrow" w="med" len="med"/>
            <a:tailEnd/>
          </a:ln>
          <a:effectLst/>
        </p:spPr>
        <p:txBody>
          <a:bodyPr/>
          <a:lstStyle/>
          <a:p>
            <a:endParaRPr lang="ja-JP" altLang="en-US"/>
          </a:p>
        </p:txBody>
      </p:sp>
      <p:sp>
        <p:nvSpPr>
          <p:cNvPr id="10316" name="Arc 76"/>
          <p:cNvSpPr>
            <a:spLocks/>
          </p:cNvSpPr>
          <p:nvPr/>
        </p:nvSpPr>
        <p:spPr bwMode="auto">
          <a:xfrm rot="5400000">
            <a:off x="2103438" y="2924175"/>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10317" name="Arc 77"/>
          <p:cNvSpPr>
            <a:spLocks/>
          </p:cNvSpPr>
          <p:nvPr/>
        </p:nvSpPr>
        <p:spPr bwMode="auto">
          <a:xfrm rot="16200000" flipV="1">
            <a:off x="2171700" y="2568575"/>
            <a:ext cx="77788" cy="71438"/>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10318" name="Arc 78"/>
          <p:cNvSpPr>
            <a:spLocks/>
          </p:cNvSpPr>
          <p:nvPr/>
        </p:nvSpPr>
        <p:spPr bwMode="auto">
          <a:xfrm rot="10800000">
            <a:off x="950913" y="4437063"/>
            <a:ext cx="77787"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10319" name="Line 79"/>
          <p:cNvSpPr>
            <a:spLocks noChangeShapeType="1"/>
          </p:cNvSpPr>
          <p:nvPr/>
        </p:nvSpPr>
        <p:spPr bwMode="auto">
          <a:xfrm>
            <a:off x="1382713" y="3141663"/>
            <a:ext cx="2233612" cy="0"/>
          </a:xfrm>
          <a:prstGeom prst="line">
            <a:avLst/>
          </a:prstGeom>
          <a:noFill/>
          <a:ln w="19050">
            <a:solidFill>
              <a:srgbClr val="0000FF"/>
            </a:solidFill>
            <a:round/>
            <a:headEnd/>
            <a:tailEnd/>
          </a:ln>
          <a:effectLst/>
        </p:spPr>
        <p:txBody>
          <a:bodyPr/>
          <a:lstStyle/>
          <a:p>
            <a:endParaRPr lang="ja-JP" altLang="en-US"/>
          </a:p>
        </p:txBody>
      </p:sp>
      <p:sp>
        <p:nvSpPr>
          <p:cNvPr id="10320" name="Arc 80"/>
          <p:cNvSpPr>
            <a:spLocks/>
          </p:cNvSpPr>
          <p:nvPr/>
        </p:nvSpPr>
        <p:spPr bwMode="auto">
          <a:xfrm flipV="1">
            <a:off x="3609975" y="3141663"/>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10321" name="Line 81"/>
          <p:cNvSpPr>
            <a:spLocks noChangeShapeType="1"/>
          </p:cNvSpPr>
          <p:nvPr/>
        </p:nvSpPr>
        <p:spPr bwMode="auto">
          <a:xfrm flipH="1">
            <a:off x="2463800" y="3213100"/>
            <a:ext cx="1152525" cy="0"/>
          </a:xfrm>
          <a:prstGeom prst="line">
            <a:avLst/>
          </a:prstGeom>
          <a:noFill/>
          <a:ln w="19050">
            <a:solidFill>
              <a:srgbClr val="0000FF"/>
            </a:solidFill>
            <a:round/>
            <a:headEnd/>
            <a:tailEnd/>
          </a:ln>
          <a:effectLst/>
        </p:spPr>
        <p:txBody>
          <a:bodyPr/>
          <a:lstStyle/>
          <a:p>
            <a:endParaRPr lang="ja-JP" altLang="en-US"/>
          </a:p>
        </p:txBody>
      </p:sp>
      <p:sp>
        <p:nvSpPr>
          <p:cNvPr id="10322" name="Arc 82"/>
          <p:cNvSpPr>
            <a:spLocks/>
          </p:cNvSpPr>
          <p:nvPr/>
        </p:nvSpPr>
        <p:spPr bwMode="auto">
          <a:xfrm rot="16200000">
            <a:off x="2392363" y="3213100"/>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10323" name="Line 83"/>
          <p:cNvSpPr>
            <a:spLocks noChangeShapeType="1"/>
          </p:cNvSpPr>
          <p:nvPr/>
        </p:nvSpPr>
        <p:spPr bwMode="auto">
          <a:xfrm>
            <a:off x="2392363" y="3284538"/>
            <a:ext cx="0" cy="1728787"/>
          </a:xfrm>
          <a:prstGeom prst="line">
            <a:avLst/>
          </a:prstGeom>
          <a:noFill/>
          <a:ln w="19050">
            <a:solidFill>
              <a:srgbClr val="0000FF"/>
            </a:solidFill>
            <a:round/>
            <a:headEnd/>
            <a:tailEnd/>
          </a:ln>
          <a:effectLst/>
        </p:spPr>
        <p:txBody>
          <a:bodyPr/>
          <a:lstStyle/>
          <a:p>
            <a:endParaRPr lang="ja-JP" altLang="en-US"/>
          </a:p>
        </p:txBody>
      </p:sp>
      <p:sp>
        <p:nvSpPr>
          <p:cNvPr id="10324" name="Arc 84"/>
          <p:cNvSpPr>
            <a:spLocks/>
          </p:cNvSpPr>
          <p:nvPr/>
        </p:nvSpPr>
        <p:spPr bwMode="auto">
          <a:xfrm rot="16200000">
            <a:off x="2463800" y="4652963"/>
            <a:ext cx="71437"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10325" name="Line 85"/>
          <p:cNvSpPr>
            <a:spLocks noChangeShapeType="1"/>
          </p:cNvSpPr>
          <p:nvPr/>
        </p:nvSpPr>
        <p:spPr bwMode="auto">
          <a:xfrm rot="5400000">
            <a:off x="2319337" y="4868863"/>
            <a:ext cx="288925" cy="0"/>
          </a:xfrm>
          <a:prstGeom prst="line">
            <a:avLst/>
          </a:prstGeom>
          <a:noFill/>
          <a:ln w="19050">
            <a:solidFill>
              <a:srgbClr val="0000FF"/>
            </a:solidFill>
            <a:round/>
            <a:headEnd/>
            <a:tailEnd/>
          </a:ln>
          <a:effectLst/>
        </p:spPr>
        <p:txBody>
          <a:bodyPr/>
          <a:lstStyle/>
          <a:p>
            <a:endParaRPr lang="ja-JP" altLang="en-US"/>
          </a:p>
        </p:txBody>
      </p:sp>
      <p:sp>
        <p:nvSpPr>
          <p:cNvPr id="10326" name="Arc 86"/>
          <p:cNvSpPr>
            <a:spLocks/>
          </p:cNvSpPr>
          <p:nvPr/>
        </p:nvSpPr>
        <p:spPr bwMode="auto">
          <a:xfrm rot="5400000" flipV="1">
            <a:off x="2389188" y="5010150"/>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10327" name="Line 87"/>
          <p:cNvSpPr>
            <a:spLocks noChangeShapeType="1"/>
          </p:cNvSpPr>
          <p:nvPr/>
        </p:nvSpPr>
        <p:spPr bwMode="auto">
          <a:xfrm>
            <a:off x="2535238" y="4652963"/>
            <a:ext cx="792162" cy="0"/>
          </a:xfrm>
          <a:prstGeom prst="line">
            <a:avLst/>
          </a:prstGeom>
          <a:noFill/>
          <a:ln w="19050">
            <a:solidFill>
              <a:srgbClr val="0000FF"/>
            </a:solidFill>
            <a:round/>
            <a:headEnd/>
            <a:tailEnd type="arrow" w="med" len="med"/>
          </a:ln>
          <a:effectLst/>
        </p:spPr>
        <p:txBody>
          <a:bodyPr/>
          <a:lstStyle/>
          <a:p>
            <a:endParaRPr lang="ja-JP" altLang="en-US"/>
          </a:p>
        </p:txBody>
      </p:sp>
      <p:sp>
        <p:nvSpPr>
          <p:cNvPr id="10328" name="Text Box 88"/>
          <p:cNvSpPr txBox="1">
            <a:spLocks noChangeArrowheads="1"/>
          </p:cNvSpPr>
          <p:nvPr/>
        </p:nvSpPr>
        <p:spPr bwMode="auto">
          <a:xfrm>
            <a:off x="3255963" y="2060575"/>
            <a:ext cx="1225550" cy="366713"/>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1</a:t>
            </a:r>
            <a:r>
              <a:rPr lang="ja-JP" altLang="en-US" dirty="0">
                <a:latin typeface="Times New Roman" pitchFamily="18" charset="0"/>
                <a:cs typeface="Times New Roman" pitchFamily="18" charset="0"/>
              </a:rPr>
              <a:t>干渉計</a:t>
            </a:r>
          </a:p>
        </p:txBody>
      </p:sp>
      <p:sp>
        <p:nvSpPr>
          <p:cNvPr id="10329" name="Text Box 89"/>
          <p:cNvSpPr txBox="1">
            <a:spLocks noChangeArrowheads="1"/>
          </p:cNvSpPr>
          <p:nvPr/>
        </p:nvSpPr>
        <p:spPr bwMode="auto">
          <a:xfrm>
            <a:off x="519113" y="5300663"/>
            <a:ext cx="1225550" cy="366712"/>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2</a:t>
            </a:r>
            <a:r>
              <a:rPr lang="ja-JP" altLang="en-US" dirty="0">
                <a:latin typeface="Times New Roman" pitchFamily="18" charset="0"/>
                <a:cs typeface="Times New Roman" pitchFamily="18" charset="0"/>
              </a:rPr>
              <a:t>干渉計</a:t>
            </a:r>
          </a:p>
        </p:txBody>
      </p:sp>
      <p:sp>
        <p:nvSpPr>
          <p:cNvPr id="10330" name="Line 90"/>
          <p:cNvSpPr>
            <a:spLocks noChangeShapeType="1"/>
          </p:cNvSpPr>
          <p:nvPr/>
        </p:nvSpPr>
        <p:spPr bwMode="auto">
          <a:xfrm flipV="1">
            <a:off x="2174875" y="4437063"/>
            <a:ext cx="288925" cy="287337"/>
          </a:xfrm>
          <a:prstGeom prst="line">
            <a:avLst/>
          </a:prstGeom>
          <a:noFill/>
          <a:ln w="9525">
            <a:solidFill>
              <a:schemeClr val="tx1"/>
            </a:solidFill>
            <a:round/>
            <a:headEnd/>
            <a:tailEnd/>
          </a:ln>
          <a:effectLst/>
        </p:spPr>
        <p:txBody>
          <a:bodyPr/>
          <a:lstStyle/>
          <a:p>
            <a:endParaRPr lang="ja-JP" altLang="en-US"/>
          </a:p>
        </p:txBody>
      </p:sp>
      <p:sp>
        <p:nvSpPr>
          <p:cNvPr id="10331" name="Arc 91"/>
          <p:cNvSpPr>
            <a:spLocks/>
          </p:cNvSpPr>
          <p:nvPr/>
        </p:nvSpPr>
        <p:spPr bwMode="auto">
          <a:xfrm rot="5400000">
            <a:off x="2174875" y="4365625"/>
            <a:ext cx="71438"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50" name="タイトル 49"/>
          <p:cNvSpPr>
            <a:spLocks noGrp="1"/>
          </p:cNvSpPr>
          <p:nvPr>
            <p:ph type="title"/>
          </p:nvPr>
        </p:nvSpPr>
        <p:spPr/>
        <p:txBody>
          <a:bodyPr/>
          <a:lstStyle/>
          <a:p>
            <a:pPr algn="ctr"/>
            <a:r>
              <a:rPr lang="ja-JP" altLang="en-US" dirty="0" smtClean="0"/>
              <a:t>タンデム干渉計とは？</a:t>
            </a:r>
            <a:endParaRPr kumimoji="1" lang="ja-JP" altLang="en-US" dirty="0"/>
          </a:p>
        </p:txBody>
      </p:sp>
      <p:sp>
        <p:nvSpPr>
          <p:cNvPr id="56" name="コンテンツ プレースホルダ 2"/>
          <p:cNvSpPr txBox="1">
            <a:spLocks/>
          </p:cNvSpPr>
          <p:nvPr/>
        </p:nvSpPr>
        <p:spPr>
          <a:xfrm>
            <a:off x="4929190" y="2714620"/>
            <a:ext cx="4214810" cy="1785104"/>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白色光源</a:t>
            </a:r>
            <a:endPar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lang="ja-JP" altLang="en-US" sz="2000" dirty="0" smtClean="0">
                <a:latin typeface="Times New Roman" pitchFamily="18" charset="0"/>
                <a:cs typeface="Times New Roman" pitchFamily="18" charset="0"/>
              </a:rPr>
              <a:t>　　</a:t>
            </a:r>
            <a:r>
              <a:rPr lang="en-US" altLang="ja-JP" dirty="0" smtClean="0">
                <a:latin typeface="Times New Roman" pitchFamily="18" charset="0"/>
                <a:cs typeface="Times New Roman" pitchFamily="18" charset="0"/>
              </a:rPr>
              <a:t>4μm</a:t>
            </a:r>
            <a:r>
              <a:rPr lang="ja-JP" altLang="en-US" dirty="0" smtClean="0">
                <a:latin typeface="Times New Roman" pitchFamily="18" charset="0"/>
                <a:cs typeface="Times New Roman" pitchFamily="18" charset="0"/>
              </a:rPr>
              <a:t>以内の光路差で干渉縞が生じる</a:t>
            </a:r>
            <a:endParaRPr lang="en-US" altLang="ja-JP"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レーザーポインター（赤）</a:t>
            </a:r>
            <a:endPar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1" lang="ja-JP" alt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数百</a:t>
            </a:r>
            <a:r>
              <a:rPr kumimoji="1" lang="en-US" altLang="ja-JP"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μm</a:t>
            </a:r>
            <a:r>
              <a:rPr kumimoji="1" lang="ja-JP" alt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くらいの光路差で干渉縞が生じる</a:t>
            </a:r>
            <a:endParaRPr kumimoji="1" lang="en-US" altLang="ja-JP"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8" name="下矢印 57"/>
          <p:cNvSpPr/>
          <p:nvPr/>
        </p:nvSpPr>
        <p:spPr>
          <a:xfrm rot="16200000">
            <a:off x="5036347" y="3178967"/>
            <a:ext cx="142876"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rot="16200000">
            <a:off x="5036347" y="3933253"/>
            <a:ext cx="142876"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p:cNvSpPr/>
          <p:nvPr/>
        </p:nvSpPr>
        <p:spPr>
          <a:xfrm>
            <a:off x="6373716" y="4683352"/>
            <a:ext cx="1143008" cy="5000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コンテンツ プレースホルダ 2"/>
          <p:cNvSpPr txBox="1">
            <a:spLocks/>
          </p:cNvSpPr>
          <p:nvPr/>
        </p:nvSpPr>
        <p:spPr>
          <a:xfrm>
            <a:off x="6429388" y="4714884"/>
            <a:ext cx="1071570" cy="461665"/>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kumimoji="1" lang="ja-JP" alt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メリット</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2" name="コンテンツ プレースホルダ 2"/>
          <p:cNvSpPr txBox="1">
            <a:spLocks/>
          </p:cNvSpPr>
          <p:nvPr/>
        </p:nvSpPr>
        <p:spPr>
          <a:xfrm>
            <a:off x="4929190" y="5357826"/>
            <a:ext cx="4214810" cy="769441"/>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光源の波長の変動に鈍感</a:t>
            </a:r>
            <a:endParaRPr lang="en-US" altLang="ja-JP"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散乱光や迷光の影響を受けない</a:t>
            </a:r>
            <a:endPar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3" name="日付プレースホルダ 62"/>
          <p:cNvSpPr>
            <a:spLocks noGrp="1"/>
          </p:cNvSpPr>
          <p:nvPr>
            <p:ph type="dt" sz="half" idx="10"/>
          </p:nvPr>
        </p:nvSpPr>
        <p:spPr/>
        <p:txBody>
          <a:bodyPr/>
          <a:lstStyle/>
          <a:p>
            <a:r>
              <a:rPr kumimoji="1" lang="en-US" altLang="ja-JP" smtClean="0"/>
              <a:t>2008/06/06</a:t>
            </a:r>
            <a:endParaRPr kumimoji="1" lang="ja-JP" altLang="en-US"/>
          </a:p>
        </p:txBody>
      </p:sp>
      <p:sp>
        <p:nvSpPr>
          <p:cNvPr id="64" name="スライド番号プレースホルダ 63"/>
          <p:cNvSpPr>
            <a:spLocks noGrp="1"/>
          </p:cNvSpPr>
          <p:nvPr>
            <p:ph type="sldNum" sz="quarter" idx="12"/>
          </p:nvPr>
        </p:nvSpPr>
        <p:spPr/>
        <p:txBody>
          <a:bodyPr/>
          <a:lstStyle/>
          <a:p>
            <a:fld id="{D6480708-D160-4E09-B747-F7FC63C9A530}" type="slidenum">
              <a:rPr kumimoji="1" lang="ja-JP" altLang="en-US" smtClean="0"/>
              <a:pPr/>
              <a:t>12</a:t>
            </a:fld>
            <a:endParaRPr kumimoji="1" lang="ja-JP" altLang="en-US"/>
          </a:p>
        </p:txBody>
      </p:sp>
      <p:sp>
        <p:nvSpPr>
          <p:cNvPr id="66"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1214414" y="2000240"/>
            <a:ext cx="6264275" cy="4089400"/>
          </a:xfrm>
          <a:prstGeom prst="rect">
            <a:avLst/>
          </a:prstGeom>
          <a:noFill/>
          <a:ln w="9525">
            <a:noFill/>
            <a:miter lim="800000"/>
            <a:headEnd/>
            <a:tailEnd/>
          </a:ln>
          <a:effectLst/>
        </p:spPr>
      </p:pic>
      <p:sp>
        <p:nvSpPr>
          <p:cNvPr id="4" name="タイトル 3"/>
          <p:cNvSpPr>
            <a:spLocks noGrp="1"/>
          </p:cNvSpPr>
          <p:nvPr>
            <p:ph type="title"/>
          </p:nvPr>
        </p:nvSpPr>
        <p:spPr/>
        <p:txBody>
          <a:bodyPr/>
          <a:lstStyle/>
          <a:p>
            <a:pPr algn="ctr"/>
            <a:r>
              <a:rPr kumimoji="1" lang="ja-JP" altLang="en-US" dirty="0" smtClean="0"/>
              <a:t>タンデム干渉計とは？</a:t>
            </a:r>
            <a:endParaRPr kumimoji="1" lang="ja-JP" altLang="en-US" dirty="0"/>
          </a:p>
        </p:txBody>
      </p:sp>
      <p:sp>
        <p:nvSpPr>
          <p:cNvPr id="5" name="日付プレースホルダ 4"/>
          <p:cNvSpPr>
            <a:spLocks noGrp="1"/>
          </p:cNvSpPr>
          <p:nvPr>
            <p:ph type="dt" sz="half" idx="10"/>
          </p:nvPr>
        </p:nvSpPr>
        <p:spPr/>
        <p:txBody>
          <a:bodyPr/>
          <a:lstStyle/>
          <a:p>
            <a:r>
              <a:rPr kumimoji="1" lang="en-US" altLang="ja-JP" smtClean="0"/>
              <a:t>2008/06/06</a:t>
            </a:r>
            <a:endParaRPr kumimoji="1" lang="ja-JP" altLang="en-US"/>
          </a:p>
        </p:txBody>
      </p:sp>
      <p:sp>
        <p:nvSpPr>
          <p:cNvPr id="6" name="スライド番号プレースホルダ 5"/>
          <p:cNvSpPr>
            <a:spLocks noGrp="1"/>
          </p:cNvSpPr>
          <p:nvPr>
            <p:ph type="sldNum" sz="quarter" idx="12"/>
          </p:nvPr>
        </p:nvSpPr>
        <p:spPr/>
        <p:txBody>
          <a:bodyPr/>
          <a:lstStyle/>
          <a:p>
            <a:fld id="{D6480708-D160-4E09-B747-F7FC63C9A530}" type="slidenum">
              <a:rPr kumimoji="1" lang="ja-JP" altLang="en-US" smtClean="0"/>
              <a:pPr/>
              <a:t>13</a:t>
            </a:fld>
            <a:endParaRPr kumimoji="1" lang="ja-JP" altLang="en-US"/>
          </a:p>
        </p:txBody>
      </p:sp>
      <p:sp>
        <p:nvSpPr>
          <p:cNvPr id="8"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12385" name="AutoShape 97"/>
          <p:cNvSpPr>
            <a:spLocks noChangeArrowheads="1"/>
          </p:cNvSpPr>
          <p:nvPr/>
        </p:nvSpPr>
        <p:spPr bwMode="auto">
          <a:xfrm>
            <a:off x="3132138" y="3500438"/>
            <a:ext cx="1008062" cy="144145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12384" name="AutoShape 96"/>
          <p:cNvSpPr>
            <a:spLocks noChangeArrowheads="1"/>
          </p:cNvSpPr>
          <p:nvPr/>
        </p:nvSpPr>
        <p:spPr bwMode="auto">
          <a:xfrm>
            <a:off x="539750" y="2565400"/>
            <a:ext cx="1368425" cy="792163"/>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12337" name="AutoShape 49"/>
          <p:cNvSpPr>
            <a:spLocks noChangeArrowheads="1"/>
          </p:cNvSpPr>
          <p:nvPr/>
        </p:nvSpPr>
        <p:spPr bwMode="auto">
          <a:xfrm>
            <a:off x="374650" y="3933825"/>
            <a:ext cx="2520950" cy="1871663"/>
          </a:xfrm>
          <a:prstGeom prst="roundRect">
            <a:avLst>
              <a:gd name="adj" fmla="val 16667"/>
            </a:avLst>
          </a:prstGeom>
          <a:solidFill>
            <a:srgbClr val="E4F3F4"/>
          </a:solidFill>
          <a:ln w="9525">
            <a:solidFill>
              <a:schemeClr val="tx1"/>
            </a:solidFill>
            <a:round/>
            <a:headEnd/>
            <a:tailEnd/>
          </a:ln>
          <a:effectLst/>
        </p:spPr>
        <p:txBody>
          <a:bodyPr wrap="none" anchor="ctr"/>
          <a:lstStyle/>
          <a:p>
            <a:endParaRPr lang="ja-JP" altLang="en-US"/>
          </a:p>
        </p:txBody>
      </p:sp>
      <p:sp>
        <p:nvSpPr>
          <p:cNvPr id="12338" name="AutoShape 50"/>
          <p:cNvSpPr>
            <a:spLocks noChangeArrowheads="1"/>
          </p:cNvSpPr>
          <p:nvPr/>
        </p:nvSpPr>
        <p:spPr bwMode="auto">
          <a:xfrm>
            <a:off x="1908175" y="1989138"/>
            <a:ext cx="2808288" cy="151130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12339" name="Rectangle 51"/>
          <p:cNvSpPr>
            <a:spLocks noChangeArrowheads="1"/>
          </p:cNvSpPr>
          <p:nvPr/>
        </p:nvSpPr>
        <p:spPr bwMode="auto">
          <a:xfrm>
            <a:off x="735013" y="2924175"/>
            <a:ext cx="576262"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0" name="Rectangle 52"/>
          <p:cNvSpPr>
            <a:spLocks noChangeArrowheads="1"/>
          </p:cNvSpPr>
          <p:nvPr/>
        </p:nvSpPr>
        <p:spPr bwMode="auto">
          <a:xfrm>
            <a:off x="2174875" y="2924175"/>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1" name="Rectangle 53"/>
          <p:cNvSpPr>
            <a:spLocks noChangeArrowheads="1"/>
          </p:cNvSpPr>
          <p:nvPr/>
        </p:nvSpPr>
        <p:spPr bwMode="auto">
          <a:xfrm>
            <a:off x="2174875" y="2492375"/>
            <a:ext cx="287338"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2" name="Rectangle 54"/>
          <p:cNvSpPr>
            <a:spLocks noChangeArrowheads="1"/>
          </p:cNvSpPr>
          <p:nvPr/>
        </p:nvSpPr>
        <p:spPr bwMode="auto">
          <a:xfrm>
            <a:off x="3687763" y="2924175"/>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3" name="Rectangle 55"/>
          <p:cNvSpPr>
            <a:spLocks noChangeArrowheads="1"/>
          </p:cNvSpPr>
          <p:nvPr/>
        </p:nvSpPr>
        <p:spPr bwMode="auto">
          <a:xfrm>
            <a:off x="2174875" y="4437063"/>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4" name="Rectangle 56"/>
          <p:cNvSpPr>
            <a:spLocks noChangeArrowheads="1"/>
          </p:cNvSpPr>
          <p:nvPr/>
        </p:nvSpPr>
        <p:spPr bwMode="auto">
          <a:xfrm rot="5400000">
            <a:off x="772319" y="4544219"/>
            <a:ext cx="287337"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5" name="Rectangle 57"/>
          <p:cNvSpPr>
            <a:spLocks noChangeArrowheads="1"/>
          </p:cNvSpPr>
          <p:nvPr/>
        </p:nvSpPr>
        <p:spPr bwMode="auto">
          <a:xfrm rot="5400000">
            <a:off x="2283619" y="4976019"/>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6" name="AutoShape 58"/>
          <p:cNvSpPr>
            <a:spLocks noChangeArrowheads="1"/>
          </p:cNvSpPr>
          <p:nvPr/>
        </p:nvSpPr>
        <p:spPr bwMode="auto">
          <a:xfrm>
            <a:off x="3327400" y="4437063"/>
            <a:ext cx="215900" cy="287337"/>
          </a:xfrm>
          <a:prstGeom prst="flowChartDelay">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12347" name="Line 59"/>
          <p:cNvSpPr>
            <a:spLocks noChangeShapeType="1"/>
          </p:cNvSpPr>
          <p:nvPr/>
        </p:nvSpPr>
        <p:spPr bwMode="auto">
          <a:xfrm flipH="1">
            <a:off x="2174875" y="2924175"/>
            <a:ext cx="288925" cy="288925"/>
          </a:xfrm>
          <a:prstGeom prst="line">
            <a:avLst/>
          </a:prstGeom>
          <a:noFill/>
          <a:ln w="9525">
            <a:solidFill>
              <a:schemeClr val="tx1"/>
            </a:solidFill>
            <a:round/>
            <a:headEnd/>
            <a:tailEnd/>
          </a:ln>
          <a:effectLst/>
        </p:spPr>
        <p:txBody>
          <a:bodyPr/>
          <a:lstStyle/>
          <a:p>
            <a:endParaRPr lang="ja-JP" altLang="en-US"/>
          </a:p>
        </p:txBody>
      </p:sp>
      <p:sp>
        <p:nvSpPr>
          <p:cNvPr id="12348" name="Line 60"/>
          <p:cNvSpPr>
            <a:spLocks noChangeShapeType="1"/>
          </p:cNvSpPr>
          <p:nvPr/>
        </p:nvSpPr>
        <p:spPr bwMode="auto">
          <a:xfrm>
            <a:off x="1311275" y="3068638"/>
            <a:ext cx="2376488" cy="0"/>
          </a:xfrm>
          <a:prstGeom prst="line">
            <a:avLst/>
          </a:prstGeom>
          <a:noFill/>
          <a:ln w="38100">
            <a:solidFill>
              <a:srgbClr val="FFCBCB"/>
            </a:solidFill>
            <a:round/>
            <a:headEnd/>
            <a:tailEnd/>
          </a:ln>
          <a:effectLst/>
        </p:spPr>
        <p:txBody>
          <a:bodyPr/>
          <a:lstStyle/>
          <a:p>
            <a:endParaRPr lang="ja-JP" altLang="en-US"/>
          </a:p>
        </p:txBody>
      </p:sp>
      <p:sp>
        <p:nvSpPr>
          <p:cNvPr id="12349" name="Line 61"/>
          <p:cNvSpPr>
            <a:spLocks noChangeShapeType="1"/>
          </p:cNvSpPr>
          <p:nvPr/>
        </p:nvSpPr>
        <p:spPr bwMode="auto">
          <a:xfrm>
            <a:off x="2319338" y="2565400"/>
            <a:ext cx="0" cy="2519363"/>
          </a:xfrm>
          <a:prstGeom prst="line">
            <a:avLst/>
          </a:prstGeom>
          <a:noFill/>
          <a:ln w="38100">
            <a:solidFill>
              <a:srgbClr val="FFCBCB"/>
            </a:solidFill>
            <a:round/>
            <a:headEnd/>
            <a:tailEnd/>
          </a:ln>
          <a:effectLst/>
        </p:spPr>
        <p:txBody>
          <a:bodyPr/>
          <a:lstStyle/>
          <a:p>
            <a:endParaRPr lang="ja-JP" altLang="en-US"/>
          </a:p>
        </p:txBody>
      </p:sp>
      <p:sp>
        <p:nvSpPr>
          <p:cNvPr id="12350" name="Line 62"/>
          <p:cNvSpPr>
            <a:spLocks noChangeShapeType="1"/>
          </p:cNvSpPr>
          <p:nvPr/>
        </p:nvSpPr>
        <p:spPr bwMode="auto">
          <a:xfrm>
            <a:off x="950913" y="4581525"/>
            <a:ext cx="2376487" cy="0"/>
          </a:xfrm>
          <a:prstGeom prst="line">
            <a:avLst/>
          </a:prstGeom>
          <a:noFill/>
          <a:ln w="38100">
            <a:solidFill>
              <a:srgbClr val="FFCBCB"/>
            </a:solidFill>
            <a:round/>
            <a:headEnd/>
            <a:tailEnd/>
          </a:ln>
          <a:effectLst/>
        </p:spPr>
        <p:txBody>
          <a:bodyPr/>
          <a:lstStyle/>
          <a:p>
            <a:endParaRPr lang="ja-JP" altLang="en-US"/>
          </a:p>
        </p:txBody>
      </p:sp>
      <p:sp>
        <p:nvSpPr>
          <p:cNvPr id="12351" name="Text Box 63"/>
          <p:cNvSpPr txBox="1">
            <a:spLocks noChangeArrowheads="1"/>
          </p:cNvSpPr>
          <p:nvPr/>
        </p:nvSpPr>
        <p:spPr bwMode="auto">
          <a:xfrm>
            <a:off x="663575" y="2584450"/>
            <a:ext cx="697627"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Laser</a:t>
            </a:r>
          </a:p>
        </p:txBody>
      </p:sp>
      <p:sp>
        <p:nvSpPr>
          <p:cNvPr id="12352" name="Text Box 64"/>
          <p:cNvSpPr txBox="1">
            <a:spLocks noChangeArrowheads="1"/>
          </p:cNvSpPr>
          <p:nvPr/>
        </p:nvSpPr>
        <p:spPr bwMode="auto">
          <a:xfrm>
            <a:off x="2103438" y="2081213"/>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12353" name="Text Box 65"/>
          <p:cNvSpPr txBox="1">
            <a:spLocks noChangeArrowheads="1"/>
          </p:cNvSpPr>
          <p:nvPr/>
        </p:nvSpPr>
        <p:spPr bwMode="auto">
          <a:xfrm>
            <a:off x="2463800" y="2584450"/>
            <a:ext cx="466794"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BS</a:t>
            </a:r>
          </a:p>
        </p:txBody>
      </p:sp>
      <p:sp>
        <p:nvSpPr>
          <p:cNvPr id="12354" name="Text Box 66"/>
          <p:cNvSpPr txBox="1">
            <a:spLocks noChangeArrowheads="1"/>
          </p:cNvSpPr>
          <p:nvPr/>
        </p:nvSpPr>
        <p:spPr bwMode="auto">
          <a:xfrm>
            <a:off x="2484438" y="407670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12355" name="Text Box 67"/>
          <p:cNvSpPr txBox="1">
            <a:spLocks noChangeArrowheads="1"/>
          </p:cNvSpPr>
          <p:nvPr/>
        </p:nvSpPr>
        <p:spPr bwMode="auto">
          <a:xfrm>
            <a:off x="3851275" y="2781300"/>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12356" name="Text Box 68"/>
          <p:cNvSpPr txBox="1">
            <a:spLocks noChangeArrowheads="1"/>
          </p:cNvSpPr>
          <p:nvPr/>
        </p:nvSpPr>
        <p:spPr bwMode="auto">
          <a:xfrm>
            <a:off x="447675" y="4076700"/>
            <a:ext cx="838691" cy="369332"/>
          </a:xfrm>
          <a:prstGeom prst="rect">
            <a:avLst/>
          </a:prstGeom>
          <a:noFill/>
          <a:ln w="9525">
            <a:noFill/>
            <a:miter lim="800000"/>
            <a:headEnd/>
            <a:tailEnd/>
          </a:ln>
          <a:effectLst/>
        </p:spPr>
        <p:txBody>
          <a:bodyPr wrap="none">
            <a:spAutoFit/>
          </a:bodyPr>
          <a:lstStyle/>
          <a:p>
            <a:r>
              <a:rPr lang="en-US" altLang="ja-JP" b="1" i="1" dirty="0">
                <a:solidFill>
                  <a:srgbClr val="FF0000"/>
                </a:solidFill>
                <a:latin typeface="Times New Roman" pitchFamily="18" charset="0"/>
                <a:cs typeface="Times New Roman" pitchFamily="18" charset="0"/>
              </a:rPr>
              <a:t>Mirror</a:t>
            </a:r>
          </a:p>
        </p:txBody>
      </p:sp>
      <p:sp>
        <p:nvSpPr>
          <p:cNvPr id="12357" name="Text Box 69"/>
          <p:cNvSpPr txBox="1">
            <a:spLocks noChangeArrowheads="1"/>
          </p:cNvSpPr>
          <p:nvPr/>
        </p:nvSpPr>
        <p:spPr bwMode="auto">
          <a:xfrm>
            <a:off x="1887538" y="530066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12358" name="Text Box 70"/>
          <p:cNvSpPr txBox="1">
            <a:spLocks noChangeArrowheads="1"/>
          </p:cNvSpPr>
          <p:nvPr/>
        </p:nvSpPr>
        <p:spPr bwMode="auto">
          <a:xfrm>
            <a:off x="3543300" y="4365625"/>
            <a:ext cx="479618"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PD</a:t>
            </a:r>
          </a:p>
        </p:txBody>
      </p:sp>
      <p:sp>
        <p:nvSpPr>
          <p:cNvPr id="12359" name="Line 71"/>
          <p:cNvSpPr>
            <a:spLocks noChangeShapeType="1"/>
          </p:cNvSpPr>
          <p:nvPr/>
        </p:nvSpPr>
        <p:spPr bwMode="auto">
          <a:xfrm>
            <a:off x="1382713" y="2997200"/>
            <a:ext cx="719137" cy="0"/>
          </a:xfrm>
          <a:prstGeom prst="line">
            <a:avLst/>
          </a:prstGeom>
          <a:noFill/>
          <a:ln w="19050">
            <a:solidFill>
              <a:srgbClr val="FF0000"/>
            </a:solidFill>
            <a:round/>
            <a:headEnd/>
            <a:tailEnd/>
          </a:ln>
          <a:effectLst/>
        </p:spPr>
        <p:txBody>
          <a:bodyPr/>
          <a:lstStyle/>
          <a:p>
            <a:endParaRPr lang="ja-JP" altLang="en-US"/>
          </a:p>
        </p:txBody>
      </p:sp>
      <p:sp>
        <p:nvSpPr>
          <p:cNvPr id="12360" name="Line 72"/>
          <p:cNvSpPr>
            <a:spLocks noChangeShapeType="1"/>
          </p:cNvSpPr>
          <p:nvPr/>
        </p:nvSpPr>
        <p:spPr bwMode="auto">
          <a:xfrm flipV="1">
            <a:off x="2174875" y="2636838"/>
            <a:ext cx="0" cy="287337"/>
          </a:xfrm>
          <a:prstGeom prst="line">
            <a:avLst/>
          </a:prstGeom>
          <a:noFill/>
          <a:ln w="19050">
            <a:solidFill>
              <a:srgbClr val="FF0000"/>
            </a:solidFill>
            <a:round/>
            <a:headEnd/>
            <a:tailEnd/>
          </a:ln>
          <a:effectLst/>
        </p:spPr>
        <p:txBody>
          <a:bodyPr/>
          <a:lstStyle/>
          <a:p>
            <a:endParaRPr lang="ja-JP" altLang="en-US"/>
          </a:p>
        </p:txBody>
      </p:sp>
      <p:sp>
        <p:nvSpPr>
          <p:cNvPr id="12361" name="Line 73"/>
          <p:cNvSpPr>
            <a:spLocks noChangeShapeType="1"/>
          </p:cNvSpPr>
          <p:nvPr/>
        </p:nvSpPr>
        <p:spPr bwMode="auto">
          <a:xfrm flipH="1">
            <a:off x="2247900" y="2636838"/>
            <a:ext cx="0" cy="1728787"/>
          </a:xfrm>
          <a:prstGeom prst="line">
            <a:avLst/>
          </a:prstGeom>
          <a:noFill/>
          <a:ln w="19050">
            <a:solidFill>
              <a:srgbClr val="FF0000"/>
            </a:solidFill>
            <a:round/>
            <a:headEnd/>
            <a:tailEnd/>
          </a:ln>
          <a:effectLst/>
        </p:spPr>
        <p:txBody>
          <a:bodyPr/>
          <a:lstStyle/>
          <a:p>
            <a:endParaRPr lang="ja-JP" altLang="en-US"/>
          </a:p>
        </p:txBody>
      </p:sp>
      <p:sp>
        <p:nvSpPr>
          <p:cNvPr id="12362" name="Line 74"/>
          <p:cNvSpPr>
            <a:spLocks noChangeShapeType="1"/>
          </p:cNvSpPr>
          <p:nvPr/>
        </p:nvSpPr>
        <p:spPr bwMode="auto">
          <a:xfrm rot="16200000" flipV="1">
            <a:off x="1600201" y="3860800"/>
            <a:ext cx="0" cy="1152525"/>
          </a:xfrm>
          <a:prstGeom prst="line">
            <a:avLst/>
          </a:prstGeom>
          <a:noFill/>
          <a:ln w="19050">
            <a:solidFill>
              <a:srgbClr val="FF0000"/>
            </a:solidFill>
            <a:round/>
            <a:headEnd/>
            <a:tailEnd/>
          </a:ln>
          <a:effectLst/>
        </p:spPr>
        <p:txBody>
          <a:bodyPr/>
          <a:lstStyle/>
          <a:p>
            <a:endParaRPr lang="ja-JP" altLang="en-US"/>
          </a:p>
        </p:txBody>
      </p:sp>
      <p:sp>
        <p:nvSpPr>
          <p:cNvPr id="12363" name="Line 75"/>
          <p:cNvSpPr>
            <a:spLocks noChangeShapeType="1"/>
          </p:cNvSpPr>
          <p:nvPr/>
        </p:nvSpPr>
        <p:spPr bwMode="auto">
          <a:xfrm flipH="1">
            <a:off x="1023938" y="4508500"/>
            <a:ext cx="2303462" cy="0"/>
          </a:xfrm>
          <a:prstGeom prst="line">
            <a:avLst/>
          </a:prstGeom>
          <a:noFill/>
          <a:ln w="19050">
            <a:solidFill>
              <a:srgbClr val="FF0000"/>
            </a:solidFill>
            <a:round/>
            <a:headEnd type="arrow" w="med" len="med"/>
            <a:tailEnd/>
          </a:ln>
          <a:effectLst/>
        </p:spPr>
        <p:txBody>
          <a:bodyPr/>
          <a:lstStyle/>
          <a:p>
            <a:endParaRPr lang="ja-JP" altLang="en-US"/>
          </a:p>
        </p:txBody>
      </p:sp>
      <p:sp>
        <p:nvSpPr>
          <p:cNvPr id="12364" name="Arc 76"/>
          <p:cNvSpPr>
            <a:spLocks/>
          </p:cNvSpPr>
          <p:nvPr/>
        </p:nvSpPr>
        <p:spPr bwMode="auto">
          <a:xfrm rot="5400000">
            <a:off x="2103438" y="2924175"/>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12365" name="Arc 77"/>
          <p:cNvSpPr>
            <a:spLocks/>
          </p:cNvSpPr>
          <p:nvPr/>
        </p:nvSpPr>
        <p:spPr bwMode="auto">
          <a:xfrm rot="16200000" flipV="1">
            <a:off x="2171700" y="2568575"/>
            <a:ext cx="77788" cy="71438"/>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12366" name="Arc 78"/>
          <p:cNvSpPr>
            <a:spLocks/>
          </p:cNvSpPr>
          <p:nvPr/>
        </p:nvSpPr>
        <p:spPr bwMode="auto">
          <a:xfrm rot="10800000">
            <a:off x="950913" y="4437063"/>
            <a:ext cx="77787"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12367" name="Line 79"/>
          <p:cNvSpPr>
            <a:spLocks noChangeShapeType="1"/>
          </p:cNvSpPr>
          <p:nvPr/>
        </p:nvSpPr>
        <p:spPr bwMode="auto">
          <a:xfrm>
            <a:off x="1382713" y="3141663"/>
            <a:ext cx="2233612" cy="0"/>
          </a:xfrm>
          <a:prstGeom prst="line">
            <a:avLst/>
          </a:prstGeom>
          <a:noFill/>
          <a:ln w="19050">
            <a:solidFill>
              <a:srgbClr val="0000FF"/>
            </a:solidFill>
            <a:round/>
            <a:headEnd/>
            <a:tailEnd/>
          </a:ln>
          <a:effectLst/>
        </p:spPr>
        <p:txBody>
          <a:bodyPr/>
          <a:lstStyle/>
          <a:p>
            <a:endParaRPr lang="ja-JP" altLang="en-US"/>
          </a:p>
        </p:txBody>
      </p:sp>
      <p:sp>
        <p:nvSpPr>
          <p:cNvPr id="12368" name="Arc 80"/>
          <p:cNvSpPr>
            <a:spLocks/>
          </p:cNvSpPr>
          <p:nvPr/>
        </p:nvSpPr>
        <p:spPr bwMode="auto">
          <a:xfrm flipV="1">
            <a:off x="3609975" y="3141663"/>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12369" name="Line 81"/>
          <p:cNvSpPr>
            <a:spLocks noChangeShapeType="1"/>
          </p:cNvSpPr>
          <p:nvPr/>
        </p:nvSpPr>
        <p:spPr bwMode="auto">
          <a:xfrm flipH="1">
            <a:off x="2463800" y="3213100"/>
            <a:ext cx="1152525" cy="0"/>
          </a:xfrm>
          <a:prstGeom prst="line">
            <a:avLst/>
          </a:prstGeom>
          <a:noFill/>
          <a:ln w="19050">
            <a:solidFill>
              <a:srgbClr val="0000FF"/>
            </a:solidFill>
            <a:round/>
            <a:headEnd/>
            <a:tailEnd/>
          </a:ln>
          <a:effectLst/>
        </p:spPr>
        <p:txBody>
          <a:bodyPr/>
          <a:lstStyle/>
          <a:p>
            <a:endParaRPr lang="ja-JP" altLang="en-US"/>
          </a:p>
        </p:txBody>
      </p:sp>
      <p:sp>
        <p:nvSpPr>
          <p:cNvPr id="12370" name="Arc 82"/>
          <p:cNvSpPr>
            <a:spLocks/>
          </p:cNvSpPr>
          <p:nvPr/>
        </p:nvSpPr>
        <p:spPr bwMode="auto">
          <a:xfrm rot="16200000">
            <a:off x="2392363" y="3213100"/>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12371" name="Line 83"/>
          <p:cNvSpPr>
            <a:spLocks noChangeShapeType="1"/>
          </p:cNvSpPr>
          <p:nvPr/>
        </p:nvSpPr>
        <p:spPr bwMode="auto">
          <a:xfrm>
            <a:off x="2392363" y="3284538"/>
            <a:ext cx="0" cy="1728787"/>
          </a:xfrm>
          <a:prstGeom prst="line">
            <a:avLst/>
          </a:prstGeom>
          <a:noFill/>
          <a:ln w="19050">
            <a:solidFill>
              <a:srgbClr val="0000FF"/>
            </a:solidFill>
            <a:round/>
            <a:headEnd/>
            <a:tailEnd/>
          </a:ln>
          <a:effectLst/>
        </p:spPr>
        <p:txBody>
          <a:bodyPr/>
          <a:lstStyle/>
          <a:p>
            <a:endParaRPr lang="ja-JP" altLang="en-US"/>
          </a:p>
        </p:txBody>
      </p:sp>
      <p:sp>
        <p:nvSpPr>
          <p:cNvPr id="12372" name="Arc 84"/>
          <p:cNvSpPr>
            <a:spLocks/>
          </p:cNvSpPr>
          <p:nvPr/>
        </p:nvSpPr>
        <p:spPr bwMode="auto">
          <a:xfrm rot="16200000">
            <a:off x="2463800" y="4652963"/>
            <a:ext cx="71437"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12373" name="Line 85"/>
          <p:cNvSpPr>
            <a:spLocks noChangeShapeType="1"/>
          </p:cNvSpPr>
          <p:nvPr/>
        </p:nvSpPr>
        <p:spPr bwMode="auto">
          <a:xfrm rot="5400000">
            <a:off x="2319337" y="4868863"/>
            <a:ext cx="288925" cy="0"/>
          </a:xfrm>
          <a:prstGeom prst="line">
            <a:avLst/>
          </a:prstGeom>
          <a:noFill/>
          <a:ln w="19050">
            <a:solidFill>
              <a:srgbClr val="0000FF"/>
            </a:solidFill>
            <a:round/>
            <a:headEnd/>
            <a:tailEnd/>
          </a:ln>
          <a:effectLst/>
        </p:spPr>
        <p:txBody>
          <a:bodyPr/>
          <a:lstStyle/>
          <a:p>
            <a:endParaRPr lang="ja-JP" altLang="en-US"/>
          </a:p>
        </p:txBody>
      </p:sp>
      <p:sp>
        <p:nvSpPr>
          <p:cNvPr id="12374" name="Arc 86"/>
          <p:cNvSpPr>
            <a:spLocks/>
          </p:cNvSpPr>
          <p:nvPr/>
        </p:nvSpPr>
        <p:spPr bwMode="auto">
          <a:xfrm rot="5400000" flipV="1">
            <a:off x="2389188" y="5010150"/>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12375" name="Line 87"/>
          <p:cNvSpPr>
            <a:spLocks noChangeShapeType="1"/>
          </p:cNvSpPr>
          <p:nvPr/>
        </p:nvSpPr>
        <p:spPr bwMode="auto">
          <a:xfrm>
            <a:off x="2535238" y="4652963"/>
            <a:ext cx="792162" cy="0"/>
          </a:xfrm>
          <a:prstGeom prst="line">
            <a:avLst/>
          </a:prstGeom>
          <a:noFill/>
          <a:ln w="19050">
            <a:solidFill>
              <a:srgbClr val="0000FF"/>
            </a:solidFill>
            <a:round/>
            <a:headEnd/>
            <a:tailEnd type="arrow" w="med" len="med"/>
          </a:ln>
          <a:effectLst/>
        </p:spPr>
        <p:txBody>
          <a:bodyPr/>
          <a:lstStyle/>
          <a:p>
            <a:endParaRPr lang="ja-JP" altLang="en-US"/>
          </a:p>
        </p:txBody>
      </p:sp>
      <p:sp>
        <p:nvSpPr>
          <p:cNvPr id="12376" name="Text Box 88"/>
          <p:cNvSpPr txBox="1">
            <a:spLocks noChangeArrowheads="1"/>
          </p:cNvSpPr>
          <p:nvPr/>
        </p:nvSpPr>
        <p:spPr bwMode="auto">
          <a:xfrm>
            <a:off x="3255963" y="2060575"/>
            <a:ext cx="1225550" cy="366713"/>
          </a:xfrm>
          <a:prstGeom prst="rect">
            <a:avLst/>
          </a:prstGeom>
          <a:solidFill>
            <a:schemeClr val="bg1"/>
          </a:solidFill>
          <a:ln w="9525">
            <a:noFill/>
            <a:miter lim="800000"/>
            <a:headEnd/>
            <a:tailEnd/>
          </a:ln>
          <a:effectLst/>
        </p:spPr>
        <p:txBody>
          <a:bodyPr wrap="none">
            <a:spAutoFit/>
          </a:bodyPr>
          <a:lstStyle/>
          <a:p>
            <a:r>
              <a:rPr lang="ja-JP" altLang="en-US">
                <a:latin typeface="Times New Roman" pitchFamily="18" charset="0"/>
                <a:cs typeface="Times New Roman" pitchFamily="18" charset="0"/>
              </a:rPr>
              <a:t>第</a:t>
            </a:r>
            <a:r>
              <a:rPr lang="en-US" altLang="ja-JP">
                <a:latin typeface="Times New Roman" pitchFamily="18" charset="0"/>
                <a:cs typeface="Times New Roman" pitchFamily="18" charset="0"/>
              </a:rPr>
              <a:t>1</a:t>
            </a:r>
            <a:r>
              <a:rPr lang="ja-JP" altLang="en-US">
                <a:latin typeface="Times New Roman" pitchFamily="18" charset="0"/>
                <a:cs typeface="Times New Roman" pitchFamily="18" charset="0"/>
              </a:rPr>
              <a:t>干渉計</a:t>
            </a:r>
          </a:p>
        </p:txBody>
      </p:sp>
      <p:sp>
        <p:nvSpPr>
          <p:cNvPr id="12377" name="Text Box 89"/>
          <p:cNvSpPr txBox="1">
            <a:spLocks noChangeArrowheads="1"/>
          </p:cNvSpPr>
          <p:nvPr/>
        </p:nvSpPr>
        <p:spPr bwMode="auto">
          <a:xfrm>
            <a:off x="519113" y="5300663"/>
            <a:ext cx="1225550" cy="366712"/>
          </a:xfrm>
          <a:prstGeom prst="rect">
            <a:avLst/>
          </a:prstGeom>
          <a:solidFill>
            <a:schemeClr val="bg1"/>
          </a:solidFill>
          <a:ln w="9525">
            <a:noFill/>
            <a:miter lim="800000"/>
            <a:headEnd/>
            <a:tailEnd/>
          </a:ln>
          <a:effectLst/>
        </p:spPr>
        <p:txBody>
          <a:bodyPr wrap="none">
            <a:spAutoFit/>
          </a:bodyPr>
          <a:lstStyle/>
          <a:p>
            <a:r>
              <a:rPr lang="ja-JP" altLang="en-US">
                <a:latin typeface="Times New Roman" pitchFamily="18" charset="0"/>
                <a:cs typeface="Times New Roman" pitchFamily="18" charset="0"/>
              </a:rPr>
              <a:t>第</a:t>
            </a:r>
            <a:r>
              <a:rPr lang="en-US" altLang="ja-JP">
                <a:latin typeface="Times New Roman" pitchFamily="18" charset="0"/>
                <a:cs typeface="Times New Roman" pitchFamily="18" charset="0"/>
              </a:rPr>
              <a:t>2</a:t>
            </a:r>
            <a:r>
              <a:rPr lang="ja-JP" altLang="en-US">
                <a:latin typeface="Times New Roman" pitchFamily="18" charset="0"/>
                <a:cs typeface="Times New Roman" pitchFamily="18" charset="0"/>
              </a:rPr>
              <a:t>干渉計</a:t>
            </a:r>
          </a:p>
        </p:txBody>
      </p:sp>
      <p:sp>
        <p:nvSpPr>
          <p:cNvPr id="12378" name="Line 90"/>
          <p:cNvSpPr>
            <a:spLocks noChangeShapeType="1"/>
          </p:cNvSpPr>
          <p:nvPr/>
        </p:nvSpPr>
        <p:spPr bwMode="auto">
          <a:xfrm flipV="1">
            <a:off x="2174875" y="4437063"/>
            <a:ext cx="288925" cy="287337"/>
          </a:xfrm>
          <a:prstGeom prst="line">
            <a:avLst/>
          </a:prstGeom>
          <a:noFill/>
          <a:ln w="9525">
            <a:solidFill>
              <a:schemeClr val="tx1"/>
            </a:solidFill>
            <a:round/>
            <a:headEnd/>
            <a:tailEnd/>
          </a:ln>
          <a:effectLst/>
        </p:spPr>
        <p:txBody>
          <a:bodyPr/>
          <a:lstStyle/>
          <a:p>
            <a:endParaRPr lang="ja-JP" altLang="en-US"/>
          </a:p>
        </p:txBody>
      </p:sp>
      <p:sp>
        <p:nvSpPr>
          <p:cNvPr id="12379" name="Arc 91"/>
          <p:cNvSpPr>
            <a:spLocks/>
          </p:cNvSpPr>
          <p:nvPr/>
        </p:nvSpPr>
        <p:spPr bwMode="auto">
          <a:xfrm rot="5400000">
            <a:off x="2174875" y="4365625"/>
            <a:ext cx="71438"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12380" name="AutoShape 92"/>
          <p:cNvSpPr>
            <a:spLocks noChangeArrowheads="1"/>
          </p:cNvSpPr>
          <p:nvPr/>
        </p:nvSpPr>
        <p:spPr bwMode="auto">
          <a:xfrm>
            <a:off x="4859338" y="2285992"/>
            <a:ext cx="719137" cy="215900"/>
          </a:xfrm>
          <a:prstGeom prst="rightArrow">
            <a:avLst>
              <a:gd name="adj1" fmla="val 50000"/>
              <a:gd name="adj2" fmla="val 83272"/>
            </a:avLst>
          </a:prstGeom>
          <a:solidFill>
            <a:srgbClr val="DFFF83"/>
          </a:solidFill>
          <a:ln w="9525">
            <a:solidFill>
              <a:schemeClr val="tx1"/>
            </a:solidFill>
            <a:miter lim="800000"/>
            <a:headEnd/>
            <a:tailEnd/>
          </a:ln>
          <a:effectLst/>
        </p:spPr>
        <p:txBody>
          <a:bodyPr wrap="none" anchor="ctr"/>
          <a:lstStyle/>
          <a:p>
            <a:endParaRPr lang="ja-JP" altLang="en-US"/>
          </a:p>
        </p:txBody>
      </p:sp>
      <p:sp>
        <p:nvSpPr>
          <p:cNvPr id="12381" name="Text Box 93"/>
          <p:cNvSpPr txBox="1">
            <a:spLocks noChangeArrowheads="1"/>
          </p:cNvSpPr>
          <p:nvPr/>
        </p:nvSpPr>
        <p:spPr bwMode="auto">
          <a:xfrm>
            <a:off x="5651500" y="2214554"/>
            <a:ext cx="869950" cy="366713"/>
          </a:xfrm>
          <a:prstGeom prst="rect">
            <a:avLst/>
          </a:prstGeom>
          <a:noFill/>
          <a:ln w="9525">
            <a:noFill/>
            <a:miter lim="800000"/>
            <a:headEnd/>
            <a:tailEnd/>
          </a:ln>
          <a:effectLst/>
        </p:spPr>
        <p:txBody>
          <a:bodyPr wrap="none">
            <a:spAutoFit/>
          </a:bodyPr>
          <a:lstStyle/>
          <a:p>
            <a:r>
              <a:rPr lang="ja-JP" altLang="en-US"/>
              <a:t>常温部</a:t>
            </a:r>
          </a:p>
        </p:txBody>
      </p:sp>
      <p:sp>
        <p:nvSpPr>
          <p:cNvPr id="12382" name="AutoShape 94"/>
          <p:cNvSpPr>
            <a:spLocks noChangeArrowheads="1"/>
          </p:cNvSpPr>
          <p:nvPr/>
        </p:nvSpPr>
        <p:spPr bwMode="auto">
          <a:xfrm>
            <a:off x="3059113" y="5229225"/>
            <a:ext cx="719137" cy="215900"/>
          </a:xfrm>
          <a:prstGeom prst="rightArrow">
            <a:avLst>
              <a:gd name="adj1" fmla="val 50000"/>
              <a:gd name="adj2" fmla="val 83272"/>
            </a:avLst>
          </a:prstGeom>
          <a:solidFill>
            <a:srgbClr val="E4F3F4"/>
          </a:solidFill>
          <a:ln w="9525">
            <a:solidFill>
              <a:schemeClr val="tx1"/>
            </a:solidFill>
            <a:miter lim="800000"/>
            <a:headEnd/>
            <a:tailEnd/>
          </a:ln>
          <a:effectLst/>
        </p:spPr>
        <p:txBody>
          <a:bodyPr wrap="none" anchor="ctr"/>
          <a:lstStyle/>
          <a:p>
            <a:endParaRPr lang="ja-JP" altLang="en-US"/>
          </a:p>
        </p:txBody>
      </p:sp>
      <p:sp>
        <p:nvSpPr>
          <p:cNvPr id="12383" name="Text Box 95"/>
          <p:cNvSpPr txBox="1">
            <a:spLocks noChangeArrowheads="1"/>
          </p:cNvSpPr>
          <p:nvPr/>
        </p:nvSpPr>
        <p:spPr bwMode="auto">
          <a:xfrm>
            <a:off x="3924300" y="5157788"/>
            <a:ext cx="869950" cy="366712"/>
          </a:xfrm>
          <a:prstGeom prst="rect">
            <a:avLst/>
          </a:prstGeom>
          <a:noFill/>
          <a:ln w="9525">
            <a:noFill/>
            <a:miter lim="800000"/>
            <a:headEnd/>
            <a:tailEnd/>
          </a:ln>
          <a:effectLst/>
        </p:spPr>
        <p:txBody>
          <a:bodyPr wrap="none">
            <a:spAutoFit/>
          </a:bodyPr>
          <a:lstStyle/>
          <a:p>
            <a:r>
              <a:rPr lang="ja-JP" altLang="en-US"/>
              <a:t>低温部</a:t>
            </a:r>
          </a:p>
        </p:txBody>
      </p:sp>
      <p:sp>
        <p:nvSpPr>
          <p:cNvPr id="12391" name="Text Box 103"/>
          <p:cNvSpPr txBox="1">
            <a:spLocks noChangeArrowheads="1"/>
          </p:cNvSpPr>
          <p:nvPr/>
        </p:nvSpPr>
        <p:spPr bwMode="auto">
          <a:xfrm>
            <a:off x="4857752" y="5429264"/>
            <a:ext cx="4286248" cy="1015663"/>
          </a:xfrm>
          <a:prstGeom prst="rect">
            <a:avLst/>
          </a:prstGeom>
          <a:noFill/>
          <a:ln w="9525">
            <a:noFill/>
            <a:miter lim="800000"/>
            <a:headEnd/>
            <a:tailEnd/>
          </a:ln>
          <a:effectLst/>
        </p:spPr>
        <p:txBody>
          <a:bodyPr wrap="square">
            <a:spAutoFit/>
          </a:bodyPr>
          <a:lstStyle/>
          <a:p>
            <a:r>
              <a:rPr lang="ja-JP" altLang="en-US" sz="2000" dirty="0"/>
              <a:t>さらに、光の取り回しがしやすいように、偏光干渉計にして、</a:t>
            </a:r>
            <a:r>
              <a:rPr lang="en-US" altLang="ja-JP" sz="2000" dirty="0"/>
              <a:t>CLIO</a:t>
            </a:r>
            <a:r>
              <a:rPr lang="ja-JP" altLang="en-US" sz="2000" dirty="0" smtClean="0"/>
              <a:t>に入れる</a:t>
            </a:r>
            <a:endParaRPr lang="en-US" altLang="ja-JP" sz="2000" dirty="0" smtClean="0"/>
          </a:p>
          <a:p>
            <a:r>
              <a:rPr lang="ja-JP" altLang="en-US" sz="2000" dirty="0" smtClean="0"/>
              <a:t>　　次</a:t>
            </a:r>
            <a:r>
              <a:rPr lang="ja-JP" altLang="en-US" sz="2000" dirty="0"/>
              <a:t>のスライド</a:t>
            </a:r>
          </a:p>
        </p:txBody>
      </p:sp>
      <p:sp>
        <p:nvSpPr>
          <p:cNvPr id="56" name="タイトル 55"/>
          <p:cNvSpPr>
            <a:spLocks noGrp="1"/>
          </p:cNvSpPr>
          <p:nvPr>
            <p:ph type="title"/>
          </p:nvPr>
        </p:nvSpPr>
        <p:spPr/>
        <p:txBody>
          <a:bodyPr/>
          <a:lstStyle/>
          <a:p>
            <a:pPr algn="ctr"/>
            <a:r>
              <a:rPr lang="ja-JP" altLang="en-US" dirty="0" smtClean="0"/>
              <a:t>タンデム干渉計とは？</a:t>
            </a:r>
            <a:endParaRPr kumimoji="1" lang="ja-JP" altLang="en-US" dirty="0"/>
          </a:p>
        </p:txBody>
      </p:sp>
      <p:sp>
        <p:nvSpPr>
          <p:cNvPr id="57" name="角丸四角形 56"/>
          <p:cNvSpPr/>
          <p:nvPr/>
        </p:nvSpPr>
        <p:spPr>
          <a:xfrm>
            <a:off x="5500694" y="2571744"/>
            <a:ext cx="3000396"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コンテンツ プレースホルダ 2"/>
          <p:cNvSpPr txBox="1">
            <a:spLocks/>
          </p:cNvSpPr>
          <p:nvPr/>
        </p:nvSpPr>
        <p:spPr>
          <a:xfrm>
            <a:off x="5500694" y="2665817"/>
            <a:ext cx="3000396" cy="461665"/>
          </a:xfrm>
          <a:prstGeom prst="rect">
            <a:avLst/>
          </a:prstGeom>
        </p:spPr>
        <p:txBody>
          <a:bodyPr wrap="square">
            <a:spAutoFit/>
          </a:bodyPr>
          <a:lstStyle/>
          <a:p>
            <a:pPr marL="274320" marR="0" lvl="0" indent="-274320" algn="ctr" defTabSz="914400" rtl="0" eaLnBrk="1" fontAlgn="auto" latinLnBrk="0" hangingPunct="1">
              <a:lnSpc>
                <a:spcPct val="100000"/>
              </a:lnSpc>
              <a:spcBef>
                <a:spcPct val="20000"/>
              </a:spcBef>
              <a:spcAft>
                <a:spcPts val="0"/>
              </a:spcAft>
              <a:buClr>
                <a:srgbClr val="FF0000"/>
              </a:buClr>
              <a:buSzPct val="95000"/>
              <a:tabLst/>
              <a:defRPr/>
            </a:pPr>
            <a:r>
              <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CLIO</a:t>
            </a:r>
            <a:r>
              <a:rPr kumimoji="1" lang="ja-JP" alt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への</a:t>
            </a:r>
            <a:r>
              <a:rPr kumimoji="1" lang="ja-JP" alt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インストール</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9" name="コンテンツ プレースホルダ 2"/>
          <p:cNvSpPr txBox="1">
            <a:spLocks/>
          </p:cNvSpPr>
          <p:nvPr/>
        </p:nvSpPr>
        <p:spPr>
          <a:xfrm>
            <a:off x="4929190" y="3286124"/>
            <a:ext cx="4214810" cy="1508105"/>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常温部</a:t>
            </a:r>
            <a:endPar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lang="ja-JP" altLang="en-US" sz="2000" dirty="0" smtClean="0">
                <a:latin typeface="Times New Roman" pitchFamily="18" charset="0"/>
                <a:cs typeface="Times New Roman" pitchFamily="18" charset="0"/>
              </a:rPr>
              <a:t>　第</a:t>
            </a:r>
            <a:r>
              <a:rPr lang="en-US" altLang="ja-JP" sz="2000" dirty="0" smtClean="0">
                <a:latin typeface="Times New Roman" pitchFamily="18" charset="0"/>
                <a:cs typeface="Times New Roman" pitchFamily="18" charset="0"/>
              </a:rPr>
              <a:t>1</a:t>
            </a:r>
            <a:r>
              <a:rPr lang="ja-JP" altLang="en-US" sz="2000" dirty="0" smtClean="0">
                <a:latin typeface="Times New Roman" pitchFamily="18" charset="0"/>
                <a:cs typeface="Times New Roman" pitchFamily="18" charset="0"/>
              </a:rPr>
              <a:t>干渉計とレーザー、ＰＤを置く</a:t>
            </a:r>
            <a:endParaRPr lang="en-US" altLang="ja-JP"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低温部</a:t>
            </a:r>
            <a:endPar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第</a:t>
            </a:r>
            <a:r>
              <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a:t>
            </a: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干渉計を置く</a:t>
            </a:r>
            <a:endPar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1" name="Text Box 103"/>
          <p:cNvSpPr txBox="1">
            <a:spLocks noChangeArrowheads="1"/>
          </p:cNvSpPr>
          <p:nvPr/>
        </p:nvSpPr>
        <p:spPr bwMode="auto">
          <a:xfrm>
            <a:off x="5072098" y="4792816"/>
            <a:ext cx="3786182" cy="707886"/>
          </a:xfrm>
          <a:prstGeom prst="rect">
            <a:avLst/>
          </a:prstGeom>
          <a:noFill/>
          <a:ln w="9525">
            <a:noFill/>
            <a:miter lim="800000"/>
            <a:headEnd/>
            <a:tailEnd/>
          </a:ln>
          <a:effectLst/>
        </p:spPr>
        <p:txBody>
          <a:bodyPr wrap="square">
            <a:spAutoFit/>
          </a:bodyPr>
          <a:lstStyle/>
          <a:p>
            <a:r>
              <a:rPr lang="en-US" altLang="ja-JP" sz="2000" b="1" i="1" dirty="0" smtClean="0">
                <a:solidFill>
                  <a:srgbClr val="FF0000"/>
                </a:solidFill>
                <a:latin typeface="Times New Roman" pitchFamily="18" charset="0"/>
                <a:cs typeface="Times New Roman" pitchFamily="18" charset="0"/>
              </a:rPr>
              <a:t>Mirror</a:t>
            </a:r>
            <a:r>
              <a:rPr lang="ja-JP" altLang="en-US" sz="2000" dirty="0" smtClean="0">
                <a:latin typeface="Times New Roman" pitchFamily="18" charset="0"/>
                <a:cs typeface="Times New Roman" pitchFamily="18" charset="0"/>
              </a:rPr>
              <a:t>を中段マスにつけて、その揺れを検出</a:t>
            </a:r>
            <a:endParaRPr lang="ja-JP" altLang="en-US" sz="2000" dirty="0">
              <a:latin typeface="Times New Roman" pitchFamily="18" charset="0"/>
              <a:cs typeface="Times New Roman" pitchFamily="18" charset="0"/>
            </a:endParaRPr>
          </a:p>
        </p:txBody>
      </p:sp>
      <p:sp>
        <p:nvSpPr>
          <p:cNvPr id="62" name="日付プレースホルダ 61"/>
          <p:cNvSpPr>
            <a:spLocks noGrp="1"/>
          </p:cNvSpPr>
          <p:nvPr>
            <p:ph type="dt" sz="half" idx="10"/>
          </p:nvPr>
        </p:nvSpPr>
        <p:spPr/>
        <p:txBody>
          <a:bodyPr/>
          <a:lstStyle/>
          <a:p>
            <a:r>
              <a:rPr kumimoji="1" lang="en-US" altLang="ja-JP" smtClean="0"/>
              <a:t>2008/06/06</a:t>
            </a:r>
            <a:endParaRPr kumimoji="1" lang="ja-JP" altLang="en-US"/>
          </a:p>
        </p:txBody>
      </p:sp>
      <p:sp>
        <p:nvSpPr>
          <p:cNvPr id="63" name="スライド番号プレースホルダ 62"/>
          <p:cNvSpPr>
            <a:spLocks noGrp="1"/>
          </p:cNvSpPr>
          <p:nvPr>
            <p:ph type="sldNum" sz="quarter" idx="12"/>
          </p:nvPr>
        </p:nvSpPr>
        <p:spPr/>
        <p:txBody>
          <a:bodyPr/>
          <a:lstStyle/>
          <a:p>
            <a:fld id="{D6480708-D160-4E09-B747-F7FC63C9A530}" type="slidenum">
              <a:rPr kumimoji="1" lang="ja-JP" altLang="en-US" smtClean="0"/>
              <a:pPr/>
              <a:t>14</a:t>
            </a:fld>
            <a:endParaRPr kumimoji="1" lang="ja-JP" altLang="en-US"/>
          </a:p>
        </p:txBody>
      </p:sp>
      <p:sp>
        <p:nvSpPr>
          <p:cNvPr id="65"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66" name="下矢印 65"/>
          <p:cNvSpPr/>
          <p:nvPr/>
        </p:nvSpPr>
        <p:spPr>
          <a:xfrm rot="16200000">
            <a:off x="5036347" y="6123692"/>
            <a:ext cx="142876"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55" name="角丸四角形 54"/>
          <p:cNvSpPr/>
          <p:nvPr/>
        </p:nvSpPr>
        <p:spPr>
          <a:xfrm>
            <a:off x="4929190" y="2000240"/>
            <a:ext cx="3500462"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86" name="Picture 2"/>
          <p:cNvPicPr>
            <a:picLocks noChangeAspect="1" noChangeArrowheads="1"/>
          </p:cNvPicPr>
          <p:nvPr/>
        </p:nvPicPr>
        <p:blipFill>
          <a:blip r:embed="rId3">
            <a:lum bright="-16000" contrast="18000"/>
          </a:blip>
          <a:srcRect/>
          <a:stretch>
            <a:fillRect/>
          </a:stretch>
        </p:blipFill>
        <p:spPr bwMode="auto">
          <a:xfrm>
            <a:off x="642938" y="2071688"/>
            <a:ext cx="3651250" cy="4140200"/>
          </a:xfrm>
          <a:prstGeom prst="rect">
            <a:avLst/>
          </a:prstGeom>
          <a:noFill/>
          <a:ln w="9525">
            <a:noFill/>
            <a:miter lim="800000"/>
            <a:headEnd/>
            <a:tailEnd/>
          </a:ln>
        </p:spPr>
      </p:pic>
      <p:sp>
        <p:nvSpPr>
          <p:cNvPr id="16387" name="タイトル 1"/>
          <p:cNvSpPr>
            <a:spLocks noGrp="1"/>
          </p:cNvSpPr>
          <p:nvPr>
            <p:ph type="title" idx="4294967295"/>
          </p:nvPr>
        </p:nvSpPr>
        <p:spPr/>
        <p:txBody>
          <a:bodyPr lIns="0" rIns="0" bIns="0" anchor="b"/>
          <a:lstStyle/>
          <a:p>
            <a:pPr algn="ctr"/>
            <a:r>
              <a:rPr lang="ja-JP" altLang="en-US" dirty="0"/>
              <a:t>解決方法</a:t>
            </a:r>
            <a:r>
              <a:rPr lang="en-US" altLang="ja-JP" dirty="0">
                <a:latin typeface="Times New Roman" pitchFamily="18" charset="0"/>
                <a:cs typeface="Times New Roman" pitchFamily="18" charset="0"/>
              </a:rPr>
              <a:t>(Local Control)</a:t>
            </a:r>
            <a:endParaRPr lang="en-US" altLang="ja-JP" dirty="0"/>
          </a:p>
        </p:txBody>
      </p:sp>
      <p:sp>
        <p:nvSpPr>
          <p:cNvPr id="4" name="スライド番号プレースホルダ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9E0C77BA-5C8D-407C-8DD4-98FC2E8F4331}" type="slidenum">
              <a:rPr lang="ja-JP" altLang="en-US" sz="1200">
                <a:solidFill>
                  <a:schemeClr val="tx2">
                    <a:shade val="90000"/>
                  </a:schemeClr>
                </a:solidFill>
                <a:latin typeface="+mn-lt"/>
                <a:ea typeface="+mn-ea"/>
              </a:rPr>
              <a:pPr algn="r" fontAlgn="auto">
                <a:spcBef>
                  <a:spcPts val="0"/>
                </a:spcBef>
                <a:spcAft>
                  <a:spcPts val="0"/>
                </a:spcAft>
                <a:defRPr/>
              </a:pPr>
              <a:t>15</a:t>
            </a:fld>
            <a:endParaRPr lang="ja-JP" altLang="en-US" sz="1200">
              <a:solidFill>
                <a:schemeClr val="tx2">
                  <a:shade val="90000"/>
                </a:schemeClr>
              </a:solidFill>
              <a:latin typeface="+mn-lt"/>
              <a:ea typeface="+mn-ea"/>
            </a:endParaRPr>
          </a:p>
        </p:txBody>
      </p:sp>
      <p:grpSp>
        <p:nvGrpSpPr>
          <p:cNvPr id="5" name="グループ化 54"/>
          <p:cNvGrpSpPr>
            <a:grpSpLocks/>
          </p:cNvGrpSpPr>
          <p:nvPr/>
        </p:nvGrpSpPr>
        <p:grpSpPr bwMode="auto">
          <a:xfrm>
            <a:off x="828675" y="2857500"/>
            <a:ext cx="2611438" cy="2921000"/>
            <a:chOff x="1400812" y="2857496"/>
            <a:chExt cx="2610762" cy="2920312"/>
          </a:xfrm>
        </p:grpSpPr>
        <p:cxnSp>
          <p:nvCxnSpPr>
            <p:cNvPr id="24" name="直線コネクタ 23"/>
            <p:cNvCxnSpPr/>
            <p:nvPr/>
          </p:nvCxnSpPr>
          <p:spPr>
            <a:xfrm rot="5400000">
              <a:off x="1939602" y="4661265"/>
              <a:ext cx="2231499"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316554" y="3198729"/>
              <a:ext cx="6840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1400812" y="3544722"/>
              <a:ext cx="1655334"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065669" y="5577830"/>
              <a:ext cx="252347"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2034824" y="4310511"/>
              <a:ext cx="259336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327538" y="3014622"/>
              <a:ext cx="684036"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3729863" y="3097946"/>
              <a:ext cx="142841"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2"/>
          <p:cNvGrpSpPr>
            <a:grpSpLocks/>
          </p:cNvGrpSpPr>
          <p:nvPr/>
        </p:nvGrpSpPr>
        <p:grpSpPr bwMode="auto">
          <a:xfrm>
            <a:off x="1163638" y="2857500"/>
            <a:ext cx="2265362" cy="2705100"/>
            <a:chOff x="1740949" y="2857496"/>
            <a:chExt cx="2265167" cy="2705858"/>
          </a:xfrm>
        </p:grpSpPr>
        <p:cxnSp>
          <p:nvCxnSpPr>
            <p:cNvPr id="44" name="直線コネクタ 43"/>
            <p:cNvCxnSpPr/>
            <p:nvPr/>
          </p:nvCxnSpPr>
          <p:spPr>
            <a:xfrm rot="5400000">
              <a:off x="2232860" y="3324352"/>
              <a:ext cx="9353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714002" y="3586363"/>
              <a:ext cx="323822"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040599" y="4572477"/>
              <a:ext cx="1980167"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0800000">
              <a:off x="1740949" y="5542711"/>
              <a:ext cx="1584189"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a:off x="2024619" y="4275532"/>
              <a:ext cx="255500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285453" y="3000411"/>
              <a:ext cx="72066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3753693" y="3089336"/>
              <a:ext cx="179438"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日付プレースホルダ 50"/>
          <p:cNvSpPr txBox="1">
            <a:spLocks noGrp="1"/>
          </p:cNvSpPr>
          <p:nvPr/>
        </p:nvSpPr>
        <p:spPr>
          <a:xfrm>
            <a:off x="457200" y="6356350"/>
            <a:ext cx="2133600" cy="365125"/>
          </a:xfrm>
          <a:prstGeom prst="rect">
            <a:avLst/>
          </a:prstGeom>
          <a:noFill/>
        </p:spPr>
        <p:txBody>
          <a:bodyPr lIns="0" tIns="0" rIns="0" bIns="0" anchor="b"/>
          <a:lstStyle/>
          <a:p>
            <a:r>
              <a:rPr lang="en-US" altLang="ja-JP" sz="1200">
                <a:solidFill>
                  <a:srgbClr val="045C75"/>
                </a:solidFill>
                <a:latin typeface="Constantia" pitchFamily="18" charset="0"/>
                <a:ea typeface="HGP明朝E" pitchFamily="18" charset="-128"/>
              </a:rPr>
              <a:t>2008/06/06</a:t>
            </a:r>
          </a:p>
        </p:txBody>
      </p:sp>
      <p:sp>
        <p:nvSpPr>
          <p:cNvPr id="31" name="日付プレースホルダ 30"/>
          <p:cNvSpPr>
            <a:spLocks noGrp="1"/>
          </p:cNvSpPr>
          <p:nvPr>
            <p:ph type="dt" sz="half" idx="10"/>
          </p:nvPr>
        </p:nvSpPr>
        <p:spPr/>
        <p:txBody>
          <a:bodyPr/>
          <a:lstStyle/>
          <a:p>
            <a:r>
              <a:rPr kumimoji="1" lang="en-US" altLang="ja-JP" smtClean="0"/>
              <a:t>2008/06/06</a:t>
            </a:r>
            <a:endParaRPr kumimoji="1" lang="ja-JP" altLang="en-US"/>
          </a:p>
        </p:txBody>
      </p:sp>
      <p:sp>
        <p:nvSpPr>
          <p:cNvPr id="32" name="スライド番号プレースホルダ 31"/>
          <p:cNvSpPr>
            <a:spLocks noGrp="1"/>
          </p:cNvSpPr>
          <p:nvPr>
            <p:ph type="sldNum" sz="quarter" idx="12"/>
          </p:nvPr>
        </p:nvSpPr>
        <p:spPr/>
        <p:txBody>
          <a:bodyPr/>
          <a:lstStyle/>
          <a:p>
            <a:fld id="{D6480708-D160-4E09-B747-F7FC63C9A530}" type="slidenum">
              <a:rPr kumimoji="1" lang="ja-JP" altLang="en-US" smtClean="0"/>
              <a:pPr/>
              <a:t>15</a:t>
            </a:fld>
            <a:endParaRPr kumimoji="1" lang="ja-JP" altLang="en-US"/>
          </a:p>
        </p:txBody>
      </p:sp>
      <p:sp>
        <p:nvSpPr>
          <p:cNvPr id="34"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36" name="テキスト ボックス 35"/>
          <p:cNvSpPr txBox="1"/>
          <p:nvPr/>
        </p:nvSpPr>
        <p:spPr>
          <a:xfrm>
            <a:off x="4929190" y="2114598"/>
            <a:ext cx="3500462" cy="461665"/>
          </a:xfrm>
          <a:prstGeom prst="rect">
            <a:avLst/>
          </a:prstGeom>
          <a:noFill/>
        </p:spPr>
        <p:txBody>
          <a:bodyPr wrap="square" rtlCol="0">
            <a:spAutoFit/>
          </a:bodyPr>
          <a:lstStyle/>
          <a:p>
            <a:pPr algn="ctr"/>
            <a:r>
              <a:rPr kumimoji="1" lang="ja-JP" altLang="en-US" sz="2400" dirty="0" smtClean="0"/>
              <a:t>低温部に置かれる光学系</a:t>
            </a:r>
            <a:endParaRPr kumimoji="1" lang="ja-JP" altLang="en-US" sz="2400" dirty="0">
              <a:solidFill>
                <a:srgbClr val="FF0000"/>
              </a:solidFill>
            </a:endParaRPr>
          </a:p>
        </p:txBody>
      </p:sp>
      <p:sp>
        <p:nvSpPr>
          <p:cNvPr id="53" name="コンテンツ プレースホルダ 2"/>
          <p:cNvSpPr txBox="1">
            <a:spLocks/>
          </p:cNvSpPr>
          <p:nvPr/>
        </p:nvSpPr>
        <p:spPr>
          <a:xfrm>
            <a:off x="4572000" y="2714620"/>
            <a:ext cx="4214810" cy="2369880"/>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クライオスタットの振動の影響を受けないように常温部から吊るす</a:t>
            </a:r>
            <a:endParaRPr lang="en-US" altLang="ja-JP"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sz="2000" dirty="0" smtClean="0">
                <a:latin typeface="Times New Roman" pitchFamily="18" charset="0"/>
                <a:cs typeface="Times New Roman" pitchFamily="18" charset="0"/>
              </a:rPr>
              <a:t>振り子振動しないように、ワイヤーは斜めに張って吊るす</a:t>
            </a:r>
            <a:endParaRPr lang="en-US" altLang="ja-JP"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sz="2000" dirty="0" smtClean="0">
                <a:latin typeface="Times New Roman" pitchFamily="18" charset="0"/>
                <a:cs typeface="Times New Roman" pitchFamily="18" charset="0"/>
              </a:rPr>
              <a:t>中段マスに付けるミラーは、中段マスの傾きに鈍感になるように、</a:t>
            </a:r>
            <a:r>
              <a:rPr lang="ja-JP" altLang="en-US" sz="2000" dirty="0" smtClean="0">
                <a:solidFill>
                  <a:srgbClr val="FF0000"/>
                </a:solidFill>
                <a:latin typeface="Times New Roman" pitchFamily="18" charset="0"/>
                <a:cs typeface="Times New Roman" pitchFamily="18" charset="0"/>
              </a:rPr>
              <a:t>コーナーキューブミラー</a:t>
            </a:r>
            <a:r>
              <a:rPr lang="ja-JP" altLang="en-US" sz="2000" dirty="0" smtClean="0">
                <a:latin typeface="Times New Roman" pitchFamily="18" charset="0"/>
                <a:cs typeface="Times New Roman" pitchFamily="18" charset="0"/>
              </a:rPr>
              <a:t>を用いる</a:t>
            </a:r>
            <a:endParaRPr kumimoji="1" lang="en-US" altLang="ja-JP" sz="20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56" name="円/楕円 55"/>
          <p:cNvSpPr/>
          <p:nvPr/>
        </p:nvSpPr>
        <p:spPr>
          <a:xfrm>
            <a:off x="1033674" y="5429264"/>
            <a:ext cx="292084" cy="295257"/>
          </a:xfrm>
          <a:prstGeom prst="ellipse">
            <a:avLst/>
          </a:prstGeom>
          <a:noFill/>
          <a:ln>
            <a:solidFill>
              <a:srgbClr val="003E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39" name="角丸四角形 38"/>
          <p:cNvSpPr/>
          <p:nvPr/>
        </p:nvSpPr>
        <p:spPr>
          <a:xfrm>
            <a:off x="5500694" y="2000240"/>
            <a:ext cx="2286016"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86" name="Picture 2"/>
          <p:cNvPicPr>
            <a:picLocks noChangeAspect="1" noChangeArrowheads="1"/>
          </p:cNvPicPr>
          <p:nvPr/>
        </p:nvPicPr>
        <p:blipFill>
          <a:blip r:embed="rId3">
            <a:lum bright="-16000" contrast="18000"/>
          </a:blip>
          <a:srcRect/>
          <a:stretch>
            <a:fillRect/>
          </a:stretch>
        </p:blipFill>
        <p:spPr bwMode="auto">
          <a:xfrm>
            <a:off x="642938" y="2071688"/>
            <a:ext cx="3651250" cy="4140200"/>
          </a:xfrm>
          <a:prstGeom prst="rect">
            <a:avLst/>
          </a:prstGeom>
          <a:noFill/>
          <a:ln w="9525">
            <a:noFill/>
            <a:miter lim="800000"/>
            <a:headEnd/>
            <a:tailEnd/>
          </a:ln>
        </p:spPr>
      </p:pic>
      <p:sp>
        <p:nvSpPr>
          <p:cNvPr id="16387" name="タイトル 1"/>
          <p:cNvSpPr>
            <a:spLocks noGrp="1"/>
          </p:cNvSpPr>
          <p:nvPr>
            <p:ph type="title" idx="4294967295"/>
          </p:nvPr>
        </p:nvSpPr>
        <p:spPr/>
        <p:txBody>
          <a:bodyPr lIns="0" rIns="0" bIns="0" anchor="b"/>
          <a:lstStyle/>
          <a:p>
            <a:pPr algn="ctr"/>
            <a:r>
              <a:rPr lang="ja-JP" altLang="en-US" dirty="0"/>
              <a:t>解決方法</a:t>
            </a:r>
            <a:r>
              <a:rPr lang="en-US" altLang="ja-JP" dirty="0">
                <a:latin typeface="Times New Roman" pitchFamily="18" charset="0"/>
                <a:cs typeface="Times New Roman" pitchFamily="18" charset="0"/>
              </a:rPr>
              <a:t>(Local Control)</a:t>
            </a:r>
            <a:endParaRPr lang="en-US" altLang="ja-JP" dirty="0"/>
          </a:p>
        </p:txBody>
      </p:sp>
      <p:sp>
        <p:nvSpPr>
          <p:cNvPr id="4" name="スライド番号プレースホルダ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9E0C77BA-5C8D-407C-8DD4-98FC2E8F4331}" type="slidenum">
              <a:rPr lang="ja-JP" altLang="en-US" sz="1200">
                <a:solidFill>
                  <a:schemeClr val="tx2">
                    <a:shade val="90000"/>
                  </a:schemeClr>
                </a:solidFill>
                <a:latin typeface="+mn-lt"/>
                <a:ea typeface="+mn-ea"/>
              </a:rPr>
              <a:pPr algn="r" fontAlgn="auto">
                <a:spcBef>
                  <a:spcPts val="0"/>
                </a:spcBef>
                <a:spcAft>
                  <a:spcPts val="0"/>
                </a:spcAft>
                <a:defRPr/>
              </a:pPr>
              <a:t>16</a:t>
            </a:fld>
            <a:endParaRPr lang="ja-JP" altLang="en-US" sz="1200">
              <a:solidFill>
                <a:schemeClr val="tx2">
                  <a:shade val="90000"/>
                </a:schemeClr>
              </a:solidFill>
              <a:latin typeface="+mn-lt"/>
              <a:ea typeface="+mn-ea"/>
            </a:endParaRPr>
          </a:p>
        </p:txBody>
      </p:sp>
      <p:grpSp>
        <p:nvGrpSpPr>
          <p:cNvPr id="3" name="グループ化 54"/>
          <p:cNvGrpSpPr>
            <a:grpSpLocks/>
          </p:cNvGrpSpPr>
          <p:nvPr/>
        </p:nvGrpSpPr>
        <p:grpSpPr bwMode="auto">
          <a:xfrm>
            <a:off x="828675" y="2857500"/>
            <a:ext cx="2611438" cy="2921000"/>
            <a:chOff x="1400812" y="2857496"/>
            <a:chExt cx="2610762" cy="2920312"/>
          </a:xfrm>
        </p:grpSpPr>
        <p:cxnSp>
          <p:nvCxnSpPr>
            <p:cNvPr id="24" name="直線コネクタ 23"/>
            <p:cNvCxnSpPr/>
            <p:nvPr/>
          </p:nvCxnSpPr>
          <p:spPr>
            <a:xfrm rot="5400000">
              <a:off x="1939602" y="4661265"/>
              <a:ext cx="2231499"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316554" y="3198729"/>
              <a:ext cx="6840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1400812" y="3544722"/>
              <a:ext cx="1655334"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065669" y="5577830"/>
              <a:ext cx="252347"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2034824" y="4310511"/>
              <a:ext cx="259336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327538" y="3014622"/>
              <a:ext cx="684036"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3729863" y="3097946"/>
              <a:ext cx="142841"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52"/>
          <p:cNvGrpSpPr>
            <a:grpSpLocks/>
          </p:cNvGrpSpPr>
          <p:nvPr/>
        </p:nvGrpSpPr>
        <p:grpSpPr bwMode="auto">
          <a:xfrm>
            <a:off x="1163638" y="2857500"/>
            <a:ext cx="2265362" cy="2705100"/>
            <a:chOff x="1740949" y="2857496"/>
            <a:chExt cx="2265167" cy="2705858"/>
          </a:xfrm>
        </p:grpSpPr>
        <p:cxnSp>
          <p:nvCxnSpPr>
            <p:cNvPr id="44" name="直線コネクタ 43"/>
            <p:cNvCxnSpPr/>
            <p:nvPr/>
          </p:nvCxnSpPr>
          <p:spPr>
            <a:xfrm rot="5400000">
              <a:off x="2232860" y="3324352"/>
              <a:ext cx="9353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714002" y="3586363"/>
              <a:ext cx="323822"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040599" y="4572477"/>
              <a:ext cx="1980167"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0800000">
              <a:off x="1740949" y="5542711"/>
              <a:ext cx="1584189"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a:off x="2024619" y="4275532"/>
              <a:ext cx="255500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285453" y="3000411"/>
              <a:ext cx="72066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3753693" y="3089336"/>
              <a:ext cx="179438"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日付プレースホルダ 50"/>
          <p:cNvSpPr txBox="1">
            <a:spLocks noGrp="1"/>
          </p:cNvSpPr>
          <p:nvPr/>
        </p:nvSpPr>
        <p:spPr>
          <a:xfrm>
            <a:off x="457200" y="6356350"/>
            <a:ext cx="2133600" cy="365125"/>
          </a:xfrm>
          <a:prstGeom prst="rect">
            <a:avLst/>
          </a:prstGeom>
          <a:noFill/>
        </p:spPr>
        <p:txBody>
          <a:bodyPr lIns="0" tIns="0" rIns="0" bIns="0" anchor="b"/>
          <a:lstStyle/>
          <a:p>
            <a:r>
              <a:rPr lang="en-US" altLang="ja-JP" sz="1200">
                <a:solidFill>
                  <a:srgbClr val="045C75"/>
                </a:solidFill>
                <a:latin typeface="Constantia" pitchFamily="18" charset="0"/>
                <a:ea typeface="HGP明朝E" pitchFamily="18" charset="-128"/>
              </a:rPr>
              <a:t>2008/06/06</a:t>
            </a:r>
          </a:p>
        </p:txBody>
      </p:sp>
      <p:sp>
        <p:nvSpPr>
          <p:cNvPr id="52" name="円/楕円 51"/>
          <p:cNvSpPr/>
          <p:nvPr/>
        </p:nvSpPr>
        <p:spPr>
          <a:xfrm>
            <a:off x="571500" y="3357563"/>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4" name="円/楕円 53"/>
          <p:cNvSpPr/>
          <p:nvPr/>
        </p:nvSpPr>
        <p:spPr>
          <a:xfrm>
            <a:off x="1897063" y="3627438"/>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円/楕円 51"/>
          <p:cNvSpPr/>
          <p:nvPr/>
        </p:nvSpPr>
        <p:spPr>
          <a:xfrm>
            <a:off x="2339975" y="3284538"/>
            <a:ext cx="428625" cy="428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日付プレースホルダ 30"/>
          <p:cNvSpPr>
            <a:spLocks noGrp="1"/>
          </p:cNvSpPr>
          <p:nvPr>
            <p:ph type="dt" sz="half" idx="10"/>
          </p:nvPr>
        </p:nvSpPr>
        <p:spPr/>
        <p:txBody>
          <a:bodyPr/>
          <a:lstStyle/>
          <a:p>
            <a:r>
              <a:rPr kumimoji="1" lang="en-US" altLang="ja-JP" smtClean="0"/>
              <a:t>2008/06/06</a:t>
            </a:r>
            <a:endParaRPr kumimoji="1" lang="ja-JP" altLang="en-US"/>
          </a:p>
        </p:txBody>
      </p:sp>
      <p:sp>
        <p:nvSpPr>
          <p:cNvPr id="32" name="スライド番号プレースホルダ 31"/>
          <p:cNvSpPr>
            <a:spLocks noGrp="1"/>
          </p:cNvSpPr>
          <p:nvPr>
            <p:ph type="sldNum" sz="quarter" idx="12"/>
          </p:nvPr>
        </p:nvSpPr>
        <p:spPr/>
        <p:txBody>
          <a:bodyPr/>
          <a:lstStyle/>
          <a:p>
            <a:fld id="{D6480708-D160-4E09-B747-F7FC63C9A530}" type="slidenum">
              <a:rPr kumimoji="1" lang="ja-JP" altLang="en-US" smtClean="0"/>
              <a:pPr/>
              <a:t>16</a:t>
            </a:fld>
            <a:endParaRPr kumimoji="1" lang="ja-JP" altLang="en-US"/>
          </a:p>
        </p:txBody>
      </p:sp>
      <p:sp>
        <p:nvSpPr>
          <p:cNvPr id="34"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36" name="テキスト ボックス 35"/>
          <p:cNvSpPr txBox="1"/>
          <p:nvPr/>
        </p:nvSpPr>
        <p:spPr>
          <a:xfrm>
            <a:off x="5572132" y="2114598"/>
            <a:ext cx="2143140" cy="461665"/>
          </a:xfrm>
          <a:prstGeom prst="rect">
            <a:avLst/>
          </a:prstGeom>
          <a:noFill/>
        </p:spPr>
        <p:txBody>
          <a:bodyPr wrap="square" rtlCol="0">
            <a:spAutoFit/>
          </a:bodyPr>
          <a:lstStyle/>
          <a:p>
            <a:pPr algn="ctr"/>
            <a:r>
              <a:rPr kumimoji="1" lang="ja-JP" altLang="en-US" sz="2400" dirty="0" smtClean="0"/>
              <a:t>干渉計の調整</a:t>
            </a:r>
            <a:endParaRPr kumimoji="1" lang="ja-JP" altLang="en-US" sz="2400" dirty="0"/>
          </a:p>
        </p:txBody>
      </p:sp>
      <p:sp>
        <p:nvSpPr>
          <p:cNvPr id="53" name="コンテンツ プレースホルダ 2"/>
          <p:cNvSpPr txBox="1">
            <a:spLocks/>
          </p:cNvSpPr>
          <p:nvPr/>
        </p:nvSpPr>
        <p:spPr>
          <a:xfrm>
            <a:off x="4572000" y="2714620"/>
            <a:ext cx="4214810" cy="2000548"/>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sz="2000" dirty="0" smtClean="0">
                <a:latin typeface="Times New Roman" pitchFamily="18" charset="0"/>
                <a:cs typeface="Times New Roman" pitchFamily="18" charset="0"/>
              </a:rPr>
              <a:t>吊るす常温部にステージを置いて、低温部の上下と回転ができるようにして、コーナーキューブミラーにビームが当たるようにする</a:t>
            </a:r>
            <a:endParaRPr lang="en-US" altLang="ja-JP" sz="20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sz="2000" dirty="0" smtClean="0">
                <a:latin typeface="Times New Roman" pitchFamily="18" charset="0"/>
                <a:cs typeface="Times New Roman" pitchFamily="18" charset="0"/>
              </a:rPr>
              <a:t>干渉計のアライメントは常温部の</a:t>
            </a:r>
            <a:r>
              <a:rPr lang="en-US" altLang="ja-JP" sz="2000" dirty="0" smtClean="0">
                <a:latin typeface="Times New Roman" pitchFamily="18" charset="0"/>
                <a:cs typeface="Times New Roman" pitchFamily="18" charset="0"/>
              </a:rPr>
              <a:t>3</a:t>
            </a:r>
            <a:r>
              <a:rPr lang="ja-JP" altLang="en-US" sz="2000" dirty="0" err="1" smtClean="0">
                <a:latin typeface="Times New Roman" pitchFamily="18" charset="0"/>
                <a:cs typeface="Times New Roman" pitchFamily="18" charset="0"/>
              </a:rPr>
              <a:t>つの</a:t>
            </a:r>
            <a:r>
              <a:rPr lang="ja-JP" altLang="en-US" sz="2000" dirty="0" smtClean="0">
                <a:latin typeface="Times New Roman" pitchFamily="18" charset="0"/>
                <a:cs typeface="Times New Roman" pitchFamily="18" charset="0"/>
              </a:rPr>
              <a:t>ミラーで調整する</a:t>
            </a:r>
            <a:endParaRPr lang="en-US" altLang="ja-JP"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39" name="角丸四角形 38"/>
          <p:cNvSpPr/>
          <p:nvPr/>
        </p:nvSpPr>
        <p:spPr>
          <a:xfrm>
            <a:off x="5143504" y="2000240"/>
            <a:ext cx="3286148"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86" name="Picture 2"/>
          <p:cNvPicPr>
            <a:picLocks noChangeAspect="1" noChangeArrowheads="1"/>
          </p:cNvPicPr>
          <p:nvPr/>
        </p:nvPicPr>
        <p:blipFill>
          <a:blip r:embed="rId3">
            <a:lum bright="-16000" contrast="18000"/>
          </a:blip>
          <a:srcRect/>
          <a:stretch>
            <a:fillRect/>
          </a:stretch>
        </p:blipFill>
        <p:spPr bwMode="auto">
          <a:xfrm>
            <a:off x="642938" y="2071688"/>
            <a:ext cx="3651250" cy="4140200"/>
          </a:xfrm>
          <a:prstGeom prst="rect">
            <a:avLst/>
          </a:prstGeom>
          <a:noFill/>
          <a:ln w="9525">
            <a:noFill/>
            <a:miter lim="800000"/>
            <a:headEnd/>
            <a:tailEnd/>
          </a:ln>
        </p:spPr>
      </p:pic>
      <p:sp>
        <p:nvSpPr>
          <p:cNvPr id="16387" name="タイトル 1"/>
          <p:cNvSpPr>
            <a:spLocks noGrp="1"/>
          </p:cNvSpPr>
          <p:nvPr>
            <p:ph type="title" idx="4294967295"/>
          </p:nvPr>
        </p:nvSpPr>
        <p:spPr/>
        <p:txBody>
          <a:bodyPr lIns="0" rIns="0" bIns="0" anchor="b"/>
          <a:lstStyle/>
          <a:p>
            <a:pPr algn="ctr"/>
            <a:r>
              <a:rPr lang="ja-JP" altLang="en-US" dirty="0"/>
              <a:t>解決方法</a:t>
            </a:r>
            <a:r>
              <a:rPr lang="en-US" altLang="ja-JP" dirty="0">
                <a:latin typeface="Times New Roman" pitchFamily="18" charset="0"/>
                <a:cs typeface="Times New Roman" pitchFamily="18" charset="0"/>
              </a:rPr>
              <a:t>(Local Control)</a:t>
            </a:r>
            <a:endParaRPr lang="en-US" altLang="ja-JP" dirty="0"/>
          </a:p>
        </p:txBody>
      </p:sp>
      <p:sp>
        <p:nvSpPr>
          <p:cNvPr id="4" name="スライド番号プレースホルダ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9E0C77BA-5C8D-407C-8DD4-98FC2E8F4331}" type="slidenum">
              <a:rPr lang="ja-JP" altLang="en-US" sz="1200">
                <a:solidFill>
                  <a:schemeClr val="tx2">
                    <a:shade val="90000"/>
                  </a:schemeClr>
                </a:solidFill>
                <a:latin typeface="+mn-lt"/>
                <a:ea typeface="+mn-ea"/>
              </a:rPr>
              <a:pPr algn="r" fontAlgn="auto">
                <a:spcBef>
                  <a:spcPts val="0"/>
                </a:spcBef>
                <a:spcAft>
                  <a:spcPts val="0"/>
                </a:spcAft>
                <a:defRPr/>
              </a:pPr>
              <a:t>17</a:t>
            </a:fld>
            <a:endParaRPr lang="ja-JP" altLang="en-US" sz="1200">
              <a:solidFill>
                <a:schemeClr val="tx2">
                  <a:shade val="90000"/>
                </a:schemeClr>
              </a:solidFill>
              <a:latin typeface="+mn-lt"/>
              <a:ea typeface="+mn-ea"/>
            </a:endParaRPr>
          </a:p>
        </p:txBody>
      </p:sp>
      <p:grpSp>
        <p:nvGrpSpPr>
          <p:cNvPr id="3" name="グループ化 54"/>
          <p:cNvGrpSpPr>
            <a:grpSpLocks/>
          </p:cNvGrpSpPr>
          <p:nvPr/>
        </p:nvGrpSpPr>
        <p:grpSpPr bwMode="auto">
          <a:xfrm>
            <a:off x="828675" y="2857500"/>
            <a:ext cx="2611438" cy="2921000"/>
            <a:chOff x="1400812" y="2857496"/>
            <a:chExt cx="2610762" cy="2920312"/>
          </a:xfrm>
        </p:grpSpPr>
        <p:cxnSp>
          <p:nvCxnSpPr>
            <p:cNvPr id="24" name="直線コネクタ 23"/>
            <p:cNvCxnSpPr/>
            <p:nvPr/>
          </p:nvCxnSpPr>
          <p:spPr>
            <a:xfrm rot="5400000">
              <a:off x="1939602" y="4661265"/>
              <a:ext cx="2231499"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2316554" y="3198729"/>
              <a:ext cx="68405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1400812" y="3544722"/>
              <a:ext cx="1655334"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065669" y="5577830"/>
              <a:ext cx="252347"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2034824" y="4310511"/>
              <a:ext cx="2593364"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327538" y="3014622"/>
              <a:ext cx="684036"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3729863" y="3097946"/>
              <a:ext cx="142841"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 name="グループ化 52"/>
          <p:cNvGrpSpPr>
            <a:grpSpLocks/>
          </p:cNvGrpSpPr>
          <p:nvPr/>
        </p:nvGrpSpPr>
        <p:grpSpPr bwMode="auto">
          <a:xfrm>
            <a:off x="1163638" y="2857500"/>
            <a:ext cx="2265362" cy="2705100"/>
            <a:chOff x="1740949" y="2857496"/>
            <a:chExt cx="2265167" cy="2705858"/>
          </a:xfrm>
        </p:grpSpPr>
        <p:cxnSp>
          <p:nvCxnSpPr>
            <p:cNvPr id="44" name="直線コネクタ 43"/>
            <p:cNvCxnSpPr/>
            <p:nvPr/>
          </p:nvCxnSpPr>
          <p:spPr>
            <a:xfrm rot="5400000">
              <a:off x="2232860" y="3324352"/>
              <a:ext cx="9353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714002" y="3586363"/>
              <a:ext cx="323822"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040599" y="4572477"/>
              <a:ext cx="1980167"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0800000">
              <a:off x="1740949" y="5542711"/>
              <a:ext cx="1584189"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a:off x="2024619" y="4275532"/>
              <a:ext cx="255500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285453" y="3000411"/>
              <a:ext cx="72066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5400000">
              <a:off x="3753693" y="3089336"/>
              <a:ext cx="179438"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1" name="日付プレースホルダ 50"/>
          <p:cNvSpPr txBox="1">
            <a:spLocks noGrp="1"/>
          </p:cNvSpPr>
          <p:nvPr/>
        </p:nvSpPr>
        <p:spPr>
          <a:xfrm>
            <a:off x="457200" y="6356350"/>
            <a:ext cx="2133600" cy="365125"/>
          </a:xfrm>
          <a:prstGeom prst="rect">
            <a:avLst/>
          </a:prstGeom>
          <a:noFill/>
        </p:spPr>
        <p:txBody>
          <a:bodyPr lIns="0" tIns="0" rIns="0" bIns="0" anchor="b"/>
          <a:lstStyle/>
          <a:p>
            <a:r>
              <a:rPr lang="en-US" altLang="ja-JP" sz="1200">
                <a:solidFill>
                  <a:srgbClr val="045C75"/>
                </a:solidFill>
                <a:latin typeface="Constantia" pitchFamily="18" charset="0"/>
                <a:ea typeface="HGP明朝E" pitchFamily="18" charset="-128"/>
              </a:rPr>
              <a:t>2008/06/06</a:t>
            </a:r>
          </a:p>
        </p:txBody>
      </p:sp>
      <p:sp>
        <p:nvSpPr>
          <p:cNvPr id="60" name="円/楕円 59"/>
          <p:cNvSpPr/>
          <p:nvPr/>
        </p:nvSpPr>
        <p:spPr>
          <a:xfrm>
            <a:off x="1912938" y="5072063"/>
            <a:ext cx="1214437" cy="1071562"/>
          </a:xfrm>
          <a:prstGeom prst="ellipse">
            <a:avLst/>
          </a:prstGeom>
          <a:noFill/>
          <a:ln>
            <a:solidFill>
              <a:srgbClr val="003E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日付プレースホルダ 30"/>
          <p:cNvSpPr>
            <a:spLocks noGrp="1"/>
          </p:cNvSpPr>
          <p:nvPr>
            <p:ph type="dt" sz="half" idx="10"/>
          </p:nvPr>
        </p:nvSpPr>
        <p:spPr/>
        <p:txBody>
          <a:bodyPr/>
          <a:lstStyle/>
          <a:p>
            <a:r>
              <a:rPr kumimoji="1" lang="en-US" altLang="ja-JP" smtClean="0"/>
              <a:t>2008/06/06</a:t>
            </a:r>
            <a:endParaRPr kumimoji="1" lang="ja-JP" altLang="en-US"/>
          </a:p>
        </p:txBody>
      </p:sp>
      <p:sp>
        <p:nvSpPr>
          <p:cNvPr id="32" name="スライド番号プレースホルダ 31"/>
          <p:cNvSpPr>
            <a:spLocks noGrp="1"/>
          </p:cNvSpPr>
          <p:nvPr>
            <p:ph type="sldNum" sz="quarter" idx="12"/>
          </p:nvPr>
        </p:nvSpPr>
        <p:spPr/>
        <p:txBody>
          <a:bodyPr/>
          <a:lstStyle/>
          <a:p>
            <a:fld id="{D6480708-D160-4E09-B747-F7FC63C9A530}" type="slidenum">
              <a:rPr kumimoji="1" lang="ja-JP" altLang="en-US" smtClean="0"/>
              <a:pPr/>
              <a:t>17</a:t>
            </a:fld>
            <a:endParaRPr kumimoji="1" lang="ja-JP" altLang="en-US"/>
          </a:p>
        </p:txBody>
      </p:sp>
      <p:sp>
        <p:nvSpPr>
          <p:cNvPr id="34"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36" name="テキスト ボックス 35"/>
          <p:cNvSpPr txBox="1"/>
          <p:nvPr/>
        </p:nvSpPr>
        <p:spPr>
          <a:xfrm>
            <a:off x="5143504" y="2114598"/>
            <a:ext cx="3286148" cy="461665"/>
          </a:xfrm>
          <a:prstGeom prst="rect">
            <a:avLst/>
          </a:prstGeom>
          <a:noFill/>
        </p:spPr>
        <p:txBody>
          <a:bodyPr wrap="square" rtlCol="0">
            <a:spAutoFit/>
          </a:bodyPr>
          <a:lstStyle/>
          <a:p>
            <a:pPr algn="ctr"/>
            <a:r>
              <a:rPr kumimoji="1" lang="ja-JP" altLang="en-US" sz="2400" dirty="0" smtClean="0"/>
              <a:t>冷却後の干渉計の調整</a:t>
            </a:r>
            <a:endParaRPr kumimoji="1" lang="ja-JP" altLang="en-US" sz="2400" dirty="0"/>
          </a:p>
        </p:txBody>
      </p:sp>
      <p:sp>
        <p:nvSpPr>
          <p:cNvPr id="33" name="Text Box 103"/>
          <p:cNvSpPr txBox="1">
            <a:spLocks noChangeArrowheads="1"/>
          </p:cNvSpPr>
          <p:nvPr/>
        </p:nvSpPr>
        <p:spPr bwMode="auto">
          <a:xfrm>
            <a:off x="4857784" y="2786058"/>
            <a:ext cx="4214810" cy="707886"/>
          </a:xfrm>
          <a:prstGeom prst="rect">
            <a:avLst/>
          </a:prstGeom>
          <a:noFill/>
          <a:ln w="9525">
            <a:noFill/>
            <a:miter lim="800000"/>
            <a:headEnd/>
            <a:tailEnd/>
          </a:ln>
          <a:effectLst/>
        </p:spPr>
        <p:txBody>
          <a:bodyPr wrap="square">
            <a:spAutoFit/>
          </a:bodyPr>
          <a:lstStyle/>
          <a:p>
            <a:r>
              <a:rPr lang="ja-JP" altLang="en-US" sz="2000" dirty="0" smtClean="0">
                <a:latin typeface="Times New Roman" pitchFamily="18" charset="0"/>
                <a:cs typeface="Times New Roman" pitchFamily="18" charset="0"/>
              </a:rPr>
              <a:t>中段マスとテストマスの間のワイヤーの長さが</a:t>
            </a:r>
            <a:r>
              <a:rPr lang="en-US" altLang="ja-JP" sz="2000" dirty="0" smtClean="0">
                <a:latin typeface="Times New Roman" pitchFamily="18" charset="0"/>
                <a:cs typeface="Times New Roman" pitchFamily="18" charset="0"/>
              </a:rPr>
              <a:t>mm</a:t>
            </a:r>
            <a:r>
              <a:rPr lang="ja-JP" altLang="en-US" sz="2000" dirty="0" smtClean="0">
                <a:latin typeface="Times New Roman" pitchFamily="18" charset="0"/>
                <a:cs typeface="Times New Roman" pitchFamily="18" charset="0"/>
              </a:rPr>
              <a:t>単位で変化する</a:t>
            </a:r>
            <a:endParaRPr lang="ja-JP" altLang="en-US" sz="2000" dirty="0">
              <a:latin typeface="Times New Roman" pitchFamily="18" charset="0"/>
              <a:cs typeface="Times New Roman" pitchFamily="18" charset="0"/>
            </a:endParaRPr>
          </a:p>
        </p:txBody>
      </p:sp>
      <p:sp>
        <p:nvSpPr>
          <p:cNvPr id="35" name="下矢印 34"/>
          <p:cNvSpPr/>
          <p:nvPr/>
        </p:nvSpPr>
        <p:spPr>
          <a:xfrm>
            <a:off x="6572264" y="3571876"/>
            <a:ext cx="214314"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Text Box 103"/>
          <p:cNvSpPr txBox="1">
            <a:spLocks noChangeArrowheads="1"/>
          </p:cNvSpPr>
          <p:nvPr/>
        </p:nvSpPr>
        <p:spPr bwMode="auto">
          <a:xfrm>
            <a:off x="4857784" y="3857628"/>
            <a:ext cx="4214810" cy="707886"/>
          </a:xfrm>
          <a:prstGeom prst="rect">
            <a:avLst/>
          </a:prstGeom>
          <a:noFill/>
          <a:ln w="9525">
            <a:noFill/>
            <a:miter lim="800000"/>
            <a:headEnd/>
            <a:tailEnd/>
          </a:ln>
          <a:effectLst/>
        </p:spPr>
        <p:txBody>
          <a:bodyPr wrap="square">
            <a:spAutoFit/>
          </a:bodyPr>
          <a:lstStyle/>
          <a:p>
            <a:r>
              <a:rPr lang="ja-JP" altLang="en-US" sz="2000" dirty="0" smtClean="0">
                <a:latin typeface="Times New Roman" pitchFamily="18" charset="0"/>
                <a:cs typeface="Times New Roman" pitchFamily="18" charset="0"/>
              </a:rPr>
              <a:t>テストマスを良い位置にするために、中段マスの位置を変える</a:t>
            </a:r>
            <a:endParaRPr lang="ja-JP" altLang="en-US" sz="2000" dirty="0">
              <a:latin typeface="Times New Roman" pitchFamily="18" charset="0"/>
              <a:cs typeface="Times New Roman" pitchFamily="18" charset="0"/>
            </a:endParaRPr>
          </a:p>
        </p:txBody>
      </p:sp>
      <p:sp>
        <p:nvSpPr>
          <p:cNvPr id="56" name="下矢印 55"/>
          <p:cNvSpPr/>
          <p:nvPr/>
        </p:nvSpPr>
        <p:spPr>
          <a:xfrm>
            <a:off x="6572264" y="4714884"/>
            <a:ext cx="214314"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Text Box 103"/>
          <p:cNvSpPr txBox="1">
            <a:spLocks noChangeArrowheads="1"/>
          </p:cNvSpPr>
          <p:nvPr/>
        </p:nvSpPr>
        <p:spPr bwMode="auto">
          <a:xfrm>
            <a:off x="4643438" y="5078568"/>
            <a:ext cx="4500562" cy="400110"/>
          </a:xfrm>
          <a:prstGeom prst="rect">
            <a:avLst/>
          </a:prstGeom>
          <a:noFill/>
          <a:ln w="9525">
            <a:noFill/>
            <a:miter lim="800000"/>
            <a:headEnd/>
            <a:tailEnd/>
          </a:ln>
          <a:effectLst/>
        </p:spPr>
        <p:txBody>
          <a:bodyPr wrap="square">
            <a:spAutoFit/>
          </a:bodyPr>
          <a:lstStyle/>
          <a:p>
            <a:r>
              <a:rPr lang="ja-JP" altLang="en-US" sz="2000" dirty="0" smtClean="0">
                <a:latin typeface="Times New Roman" pitchFamily="18" charset="0"/>
                <a:cs typeface="Times New Roman" pitchFamily="18" charset="0"/>
              </a:rPr>
              <a:t>低温部の干渉計の位置を全体で動かす</a:t>
            </a:r>
            <a:endParaRPr lang="ja-JP" altLang="en-US" sz="2000" dirty="0">
              <a:latin typeface="Times New Roman" pitchFamily="18" charset="0"/>
              <a:cs typeface="Times New Roman" pitchFamily="18" charset="0"/>
            </a:endParaRPr>
          </a:p>
        </p:txBody>
      </p:sp>
      <p:sp>
        <p:nvSpPr>
          <p:cNvPr id="58" name="Text Box 103"/>
          <p:cNvSpPr txBox="1">
            <a:spLocks noChangeArrowheads="1"/>
          </p:cNvSpPr>
          <p:nvPr/>
        </p:nvSpPr>
        <p:spPr bwMode="auto">
          <a:xfrm>
            <a:off x="4929190" y="5500702"/>
            <a:ext cx="3429024" cy="584775"/>
          </a:xfrm>
          <a:prstGeom prst="rect">
            <a:avLst/>
          </a:prstGeom>
          <a:noFill/>
          <a:ln w="9525">
            <a:noFill/>
            <a:miter lim="800000"/>
            <a:headEnd/>
            <a:tailEnd/>
          </a:ln>
          <a:effectLst/>
        </p:spPr>
        <p:txBody>
          <a:bodyPr wrap="square">
            <a:spAutoFit/>
          </a:bodyPr>
          <a:lstStyle/>
          <a:p>
            <a:r>
              <a:rPr lang="ja-JP" altLang="en-US" sz="1600" dirty="0" smtClean="0">
                <a:solidFill>
                  <a:srgbClr val="FF0000"/>
                </a:solidFill>
                <a:latin typeface="Times New Roman" pitchFamily="18" charset="0"/>
                <a:cs typeface="Times New Roman" pitchFamily="18" charset="0"/>
              </a:rPr>
              <a:t>低温部のミラーや</a:t>
            </a:r>
            <a:r>
              <a:rPr lang="en-US" altLang="ja-JP" sz="1600" dirty="0" smtClean="0">
                <a:solidFill>
                  <a:srgbClr val="FF0000"/>
                </a:solidFill>
                <a:latin typeface="Times New Roman" pitchFamily="18" charset="0"/>
                <a:cs typeface="Times New Roman" pitchFamily="18" charset="0"/>
              </a:rPr>
              <a:t>PBS</a:t>
            </a:r>
            <a:r>
              <a:rPr lang="ja-JP" altLang="en-US" sz="1600" dirty="0" smtClean="0">
                <a:solidFill>
                  <a:srgbClr val="FF0000"/>
                </a:solidFill>
                <a:latin typeface="Times New Roman" pitchFamily="18" charset="0"/>
                <a:cs typeface="Times New Roman" pitchFamily="18" charset="0"/>
              </a:rPr>
              <a:t>を個々に動かす必要は無い</a:t>
            </a:r>
            <a:endParaRPr lang="ja-JP" altLang="en-US" sz="1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pic>
        <p:nvPicPr>
          <p:cNvPr id="62487" name="Picture 23"/>
          <p:cNvPicPr>
            <a:picLocks noChangeAspect="1" noChangeArrowheads="1"/>
          </p:cNvPicPr>
          <p:nvPr/>
        </p:nvPicPr>
        <p:blipFill>
          <a:blip r:embed="rId4">
            <a:lum bright="-16000" contrast="18000"/>
          </a:blip>
          <a:srcRect/>
          <a:stretch>
            <a:fillRect/>
          </a:stretch>
        </p:blipFill>
        <p:spPr bwMode="auto">
          <a:xfrm>
            <a:off x="1038226" y="2000240"/>
            <a:ext cx="3319460" cy="4398715"/>
          </a:xfrm>
          <a:prstGeom prst="rect">
            <a:avLst/>
          </a:prstGeom>
          <a:noFill/>
          <a:ln w="9525">
            <a:noFill/>
            <a:miter lim="800000"/>
            <a:headEnd/>
            <a:tailEnd/>
          </a:ln>
          <a:effectLst/>
        </p:spPr>
      </p:pic>
      <p:sp>
        <p:nvSpPr>
          <p:cNvPr id="2" name="タイトル 1"/>
          <p:cNvSpPr>
            <a:spLocks noGrp="1"/>
          </p:cNvSpPr>
          <p:nvPr>
            <p:ph type="title"/>
          </p:nvPr>
        </p:nvSpPr>
        <p:spPr/>
        <p:txBody>
          <a:bodyPr/>
          <a:lstStyle/>
          <a:p>
            <a:pPr algn="ctr"/>
            <a:r>
              <a:rPr kumimoji="1" lang="ja-JP" altLang="en-US" dirty="0" smtClean="0"/>
              <a:t>動作実験</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18</a:t>
            </a:fld>
            <a:endParaRPr kumimoji="1" lang="ja-JP" altLang="en-US"/>
          </a:p>
        </p:txBody>
      </p:sp>
      <p:sp>
        <p:nvSpPr>
          <p:cNvPr id="6" name="角丸四角形 5"/>
          <p:cNvSpPr/>
          <p:nvPr/>
        </p:nvSpPr>
        <p:spPr>
          <a:xfrm>
            <a:off x="4857752" y="2000240"/>
            <a:ext cx="1143008"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7" name="テキスト ボックス 6"/>
          <p:cNvSpPr txBox="1"/>
          <p:nvPr/>
        </p:nvSpPr>
        <p:spPr>
          <a:xfrm>
            <a:off x="5000628" y="2071678"/>
            <a:ext cx="928694" cy="461665"/>
          </a:xfrm>
          <a:prstGeom prst="rect">
            <a:avLst/>
          </a:prstGeom>
          <a:noFill/>
        </p:spPr>
        <p:txBody>
          <a:bodyPr wrap="square" rtlCol="0">
            <a:spAutoFit/>
          </a:bodyPr>
          <a:lstStyle/>
          <a:p>
            <a:r>
              <a:rPr kumimoji="1" lang="ja-JP" altLang="en-US" sz="2400" dirty="0" smtClean="0"/>
              <a:t>目的</a:t>
            </a:r>
            <a:endParaRPr kumimoji="1" lang="ja-JP" altLang="en-US" sz="2400" dirty="0"/>
          </a:p>
        </p:txBody>
      </p:sp>
      <p:grpSp>
        <p:nvGrpSpPr>
          <p:cNvPr id="60" name="グループ化 59"/>
          <p:cNvGrpSpPr/>
          <p:nvPr/>
        </p:nvGrpSpPr>
        <p:grpSpPr>
          <a:xfrm>
            <a:off x="1785256" y="2842506"/>
            <a:ext cx="2123978" cy="2160000"/>
            <a:chOff x="2675824" y="2857496"/>
            <a:chExt cx="2123978" cy="2160000"/>
          </a:xfrm>
        </p:grpSpPr>
        <p:cxnSp>
          <p:nvCxnSpPr>
            <p:cNvPr id="24" name="直線コネクタ 23"/>
            <p:cNvCxnSpPr/>
            <p:nvPr/>
          </p:nvCxnSpPr>
          <p:spPr>
            <a:xfrm rot="5400000">
              <a:off x="2987692" y="4453282"/>
              <a:ext cx="1080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1623928" y="3936702"/>
              <a:ext cx="2160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2675824" y="3929066"/>
              <a:ext cx="864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071802" y="5000636"/>
              <a:ext cx="172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4220440" y="4814184"/>
              <a:ext cx="396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1237550" y="2842506"/>
            <a:ext cx="2663654" cy="2886560"/>
            <a:chOff x="2128118" y="2842506"/>
            <a:chExt cx="2663654" cy="2886560"/>
          </a:xfrm>
        </p:grpSpPr>
        <p:cxnSp>
          <p:nvCxnSpPr>
            <p:cNvPr id="44" name="直線コネクタ 43"/>
            <p:cNvCxnSpPr/>
            <p:nvPr/>
          </p:nvCxnSpPr>
          <p:spPr>
            <a:xfrm rot="5400000">
              <a:off x="2124816" y="3381712"/>
              <a:ext cx="108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128118" y="3929066"/>
              <a:ext cx="144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657672" y="4828272"/>
              <a:ext cx="180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567772" y="5012114"/>
              <a:ext cx="122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a:off x="4190460" y="4801064"/>
              <a:ext cx="396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角丸四角形 55"/>
          <p:cNvSpPr/>
          <p:nvPr/>
        </p:nvSpPr>
        <p:spPr>
          <a:xfrm>
            <a:off x="538160" y="4357694"/>
            <a:ext cx="1143008" cy="50006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81036" y="4429132"/>
            <a:ext cx="928694" cy="369332"/>
          </a:xfrm>
          <a:prstGeom prst="rect">
            <a:avLst/>
          </a:prstGeom>
          <a:noFill/>
        </p:spPr>
        <p:txBody>
          <a:bodyPr wrap="square" rtlCol="0">
            <a:spAutoFit/>
          </a:bodyPr>
          <a:lstStyle/>
          <a:p>
            <a:r>
              <a:rPr kumimoji="1" lang="ja-JP" altLang="en-US" dirty="0" smtClean="0">
                <a:solidFill>
                  <a:schemeClr val="bg1"/>
                </a:solidFill>
              </a:rPr>
              <a:t>参照光</a:t>
            </a:r>
            <a:endParaRPr kumimoji="1" lang="ja-JP" altLang="en-US" dirty="0">
              <a:solidFill>
                <a:schemeClr val="bg1"/>
              </a:solidFill>
            </a:endParaRPr>
          </a:p>
        </p:txBody>
      </p:sp>
      <p:sp>
        <p:nvSpPr>
          <p:cNvPr id="58" name="角丸四角形 57"/>
          <p:cNvSpPr/>
          <p:nvPr/>
        </p:nvSpPr>
        <p:spPr>
          <a:xfrm>
            <a:off x="1252540" y="5357826"/>
            <a:ext cx="1143008" cy="50006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395416" y="5429264"/>
            <a:ext cx="928694" cy="369332"/>
          </a:xfrm>
          <a:prstGeom prst="rect">
            <a:avLst/>
          </a:prstGeom>
          <a:noFill/>
        </p:spPr>
        <p:txBody>
          <a:bodyPr wrap="square" rtlCol="0">
            <a:spAutoFit/>
          </a:bodyPr>
          <a:lstStyle/>
          <a:p>
            <a:r>
              <a:rPr kumimoji="1" lang="ja-JP" altLang="en-US" dirty="0" smtClean="0">
                <a:solidFill>
                  <a:schemeClr val="bg1"/>
                </a:solidFill>
              </a:rPr>
              <a:t>測長光</a:t>
            </a:r>
            <a:endParaRPr kumimoji="1" lang="ja-JP" altLang="en-US" dirty="0">
              <a:solidFill>
                <a:schemeClr val="bg1"/>
              </a:solidFill>
            </a:endParaRPr>
          </a:p>
        </p:txBody>
      </p:sp>
      <p:sp>
        <p:nvSpPr>
          <p:cNvPr id="26" name="日付プレースホルダ 25"/>
          <p:cNvSpPr>
            <a:spLocks noGrp="1"/>
          </p:cNvSpPr>
          <p:nvPr>
            <p:ph type="dt" sz="half" idx="10"/>
          </p:nvPr>
        </p:nvSpPr>
        <p:spPr/>
        <p:txBody>
          <a:bodyPr/>
          <a:lstStyle/>
          <a:p>
            <a:r>
              <a:rPr kumimoji="1" lang="en-US" altLang="ja-JP" smtClean="0"/>
              <a:t>2008/06/06</a:t>
            </a:r>
            <a:endParaRPr kumimoji="1" lang="ja-JP" altLang="en-US"/>
          </a:p>
        </p:txBody>
      </p:sp>
      <p:sp>
        <p:nvSpPr>
          <p:cNvPr id="27" name="角丸四角形 26"/>
          <p:cNvSpPr/>
          <p:nvPr/>
        </p:nvSpPr>
        <p:spPr>
          <a:xfrm>
            <a:off x="4857752" y="3786190"/>
            <a:ext cx="2214578"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8" name="テキスト ボックス 27"/>
          <p:cNvSpPr txBox="1"/>
          <p:nvPr/>
        </p:nvSpPr>
        <p:spPr>
          <a:xfrm>
            <a:off x="5000628" y="3857628"/>
            <a:ext cx="1928826" cy="461665"/>
          </a:xfrm>
          <a:prstGeom prst="rect">
            <a:avLst/>
          </a:prstGeom>
          <a:noFill/>
        </p:spPr>
        <p:txBody>
          <a:bodyPr wrap="square" rtlCol="0">
            <a:spAutoFit/>
          </a:bodyPr>
          <a:lstStyle/>
          <a:p>
            <a:r>
              <a:rPr lang="ja-JP" altLang="en-US" sz="2400" dirty="0" smtClean="0"/>
              <a:t>使用した光源</a:t>
            </a:r>
            <a:endParaRPr kumimoji="1" lang="ja-JP" altLang="en-US" sz="2400" dirty="0"/>
          </a:p>
        </p:txBody>
      </p:sp>
      <p:sp>
        <p:nvSpPr>
          <p:cNvPr id="29" name="Text Box 103"/>
          <p:cNvSpPr txBox="1">
            <a:spLocks noChangeArrowheads="1"/>
          </p:cNvSpPr>
          <p:nvPr/>
        </p:nvSpPr>
        <p:spPr bwMode="auto">
          <a:xfrm>
            <a:off x="4643438" y="4429132"/>
            <a:ext cx="4286280" cy="1323439"/>
          </a:xfrm>
          <a:prstGeom prst="rect">
            <a:avLst/>
          </a:prstGeom>
          <a:noFill/>
          <a:ln w="9525">
            <a:noFill/>
            <a:miter lim="800000"/>
            <a:headEnd/>
            <a:tailEnd/>
          </a:ln>
          <a:effectLst/>
        </p:spPr>
        <p:txBody>
          <a:bodyPr wrap="square">
            <a:spAutoFit/>
          </a:bodyPr>
          <a:lstStyle/>
          <a:p>
            <a:r>
              <a:rPr lang="ja-JP" altLang="en-US" sz="2000" dirty="0" smtClean="0">
                <a:latin typeface="Times New Roman" pitchFamily="18" charset="0"/>
                <a:cs typeface="Times New Roman" pitchFamily="18" charset="0"/>
              </a:rPr>
              <a:t>レーザーポインターとして使われている、波長</a:t>
            </a:r>
            <a:r>
              <a:rPr lang="en-US" altLang="ja-JP" sz="2000" dirty="0" smtClean="0">
                <a:latin typeface="Times New Roman" pitchFamily="18" charset="0"/>
                <a:cs typeface="Times New Roman" pitchFamily="18" charset="0"/>
              </a:rPr>
              <a:t>633nm</a:t>
            </a:r>
            <a:r>
              <a:rPr lang="ja-JP" altLang="en-US" sz="2000" dirty="0" smtClean="0">
                <a:latin typeface="Times New Roman" pitchFamily="18" charset="0"/>
                <a:cs typeface="Times New Roman" pitchFamily="18" charset="0"/>
              </a:rPr>
              <a:t>の半導体レーザーで、</a:t>
            </a:r>
            <a:r>
              <a:rPr lang="en-US" altLang="ja-JP" sz="2000" dirty="0" smtClean="0">
                <a:latin typeface="Times New Roman" pitchFamily="18" charset="0"/>
                <a:cs typeface="Times New Roman" pitchFamily="18" charset="0"/>
              </a:rPr>
              <a:t>5V</a:t>
            </a:r>
            <a:r>
              <a:rPr lang="ja-JP" altLang="en-US" sz="2000" dirty="0" smtClean="0">
                <a:latin typeface="Times New Roman" pitchFamily="18" charset="0"/>
                <a:cs typeface="Times New Roman" pitchFamily="18" charset="0"/>
              </a:rPr>
              <a:t>電源で光るようなもので、長さ</a:t>
            </a:r>
            <a:r>
              <a:rPr lang="en-US" altLang="ja-JP" sz="2000" dirty="0" smtClean="0">
                <a:latin typeface="Times New Roman" pitchFamily="18" charset="0"/>
                <a:cs typeface="Times New Roman" pitchFamily="18" charset="0"/>
              </a:rPr>
              <a:t>37mm</a:t>
            </a:r>
            <a:r>
              <a:rPr lang="ja-JP" altLang="en-US" sz="2000" dirty="0" err="1" smtClean="0">
                <a:latin typeface="Times New Roman" pitchFamily="18" charset="0"/>
                <a:cs typeface="Times New Roman" pitchFamily="18" charset="0"/>
              </a:rPr>
              <a:t>、</a:t>
            </a:r>
            <a:r>
              <a:rPr lang="ja-JP" altLang="en-US" sz="2000" dirty="0" smtClean="0">
                <a:latin typeface="Times New Roman" pitchFamily="18" charset="0"/>
                <a:cs typeface="Times New Roman" pitchFamily="18" charset="0"/>
              </a:rPr>
              <a:t>直径</a:t>
            </a:r>
            <a:r>
              <a:rPr lang="en-US" altLang="ja-JP" sz="2000" dirty="0" smtClean="0">
                <a:latin typeface="Times New Roman" pitchFamily="18" charset="0"/>
                <a:cs typeface="Times New Roman" pitchFamily="18" charset="0"/>
              </a:rPr>
              <a:t>11mm</a:t>
            </a:r>
            <a:r>
              <a:rPr lang="ja-JP" altLang="en-US" sz="2000" dirty="0" smtClean="0">
                <a:latin typeface="Times New Roman" pitchFamily="18" charset="0"/>
                <a:cs typeface="Times New Roman" pitchFamily="18" charset="0"/>
              </a:rPr>
              <a:t>の小さなもの</a:t>
            </a:r>
            <a:endParaRPr lang="ja-JP" altLang="en-US" sz="2000" dirty="0">
              <a:latin typeface="Times New Roman" pitchFamily="18" charset="0"/>
              <a:cs typeface="Times New Roman" pitchFamily="18" charset="0"/>
            </a:endParaRPr>
          </a:p>
        </p:txBody>
      </p:sp>
      <p:sp>
        <p:nvSpPr>
          <p:cNvPr id="30" name="Text Box 103"/>
          <p:cNvSpPr txBox="1">
            <a:spLocks noChangeArrowheads="1"/>
          </p:cNvSpPr>
          <p:nvPr/>
        </p:nvSpPr>
        <p:spPr bwMode="auto">
          <a:xfrm>
            <a:off x="4643438" y="2714620"/>
            <a:ext cx="4286280" cy="707886"/>
          </a:xfrm>
          <a:prstGeom prst="rect">
            <a:avLst/>
          </a:prstGeom>
          <a:noFill/>
          <a:ln w="9525">
            <a:noFill/>
            <a:miter lim="800000"/>
            <a:headEnd/>
            <a:tailEnd/>
          </a:ln>
          <a:effectLst/>
        </p:spPr>
        <p:txBody>
          <a:bodyPr wrap="square">
            <a:spAutoFit/>
          </a:bodyPr>
          <a:lstStyle/>
          <a:p>
            <a:r>
              <a:rPr lang="en-US" altLang="ja-JP" sz="2000" dirty="0" smtClean="0">
                <a:latin typeface="Times New Roman" pitchFamily="18" charset="0"/>
                <a:cs typeface="Times New Roman" pitchFamily="18" charset="0"/>
              </a:rPr>
              <a:t>CLIO</a:t>
            </a:r>
            <a:r>
              <a:rPr lang="ja-JP" altLang="en-US" sz="2000" dirty="0" err="1" smtClean="0">
                <a:latin typeface="Times New Roman" pitchFamily="18" charset="0"/>
                <a:cs typeface="Times New Roman" pitchFamily="18" charset="0"/>
              </a:rPr>
              <a:t>での</a:t>
            </a:r>
            <a:r>
              <a:rPr lang="ja-JP" altLang="en-US" sz="2000" dirty="0" smtClean="0">
                <a:latin typeface="Times New Roman" pitchFamily="18" charset="0"/>
                <a:cs typeface="Times New Roman" pitchFamily="18" charset="0"/>
              </a:rPr>
              <a:t>作業をスムーズに行うために、柏で実機を作ってテストをする</a:t>
            </a:r>
            <a:endParaRPr lang="ja-JP" altLang="en-US" sz="2000" dirty="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pic>
        <p:nvPicPr>
          <p:cNvPr id="21" name="図 20" descr="光学系.jpg"/>
          <p:cNvPicPr>
            <a:picLocks noChangeAspect="1"/>
          </p:cNvPicPr>
          <p:nvPr/>
        </p:nvPicPr>
        <p:blipFill>
          <a:blip r:embed="rId3">
            <a:lum bright="-4000" contrast="39000"/>
          </a:blip>
          <a:stretch>
            <a:fillRect/>
          </a:stretch>
        </p:blipFill>
        <p:spPr>
          <a:xfrm>
            <a:off x="5214942" y="2071678"/>
            <a:ext cx="3048000" cy="4064000"/>
          </a:xfrm>
          <a:prstGeom prst="rect">
            <a:avLst/>
          </a:prstGeom>
        </p:spPr>
      </p:pic>
      <p:sp>
        <p:nvSpPr>
          <p:cNvPr id="2" name="タイトル 1"/>
          <p:cNvSpPr>
            <a:spLocks noGrp="1"/>
          </p:cNvSpPr>
          <p:nvPr>
            <p:ph type="title"/>
          </p:nvPr>
        </p:nvSpPr>
        <p:spPr/>
        <p:txBody>
          <a:bodyPr/>
          <a:lstStyle/>
          <a:p>
            <a:pPr algn="ctr"/>
            <a:r>
              <a:rPr kumimoji="1" lang="ja-JP" altLang="en-US" dirty="0" smtClean="0"/>
              <a:t>動作実験</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19</a:t>
            </a:fld>
            <a:endParaRPr kumimoji="1" lang="ja-JP" altLang="en-US"/>
          </a:p>
        </p:txBody>
      </p:sp>
      <p:grpSp>
        <p:nvGrpSpPr>
          <p:cNvPr id="5" name="グループ化 59"/>
          <p:cNvGrpSpPr/>
          <p:nvPr/>
        </p:nvGrpSpPr>
        <p:grpSpPr>
          <a:xfrm>
            <a:off x="5926652" y="2405912"/>
            <a:ext cx="2060668" cy="2556000"/>
            <a:chOff x="2673154" y="2857496"/>
            <a:chExt cx="2060668" cy="2556000"/>
          </a:xfrm>
        </p:grpSpPr>
        <p:cxnSp>
          <p:nvCxnSpPr>
            <p:cNvPr id="24" name="直線コネクタ 23"/>
            <p:cNvCxnSpPr/>
            <p:nvPr/>
          </p:nvCxnSpPr>
          <p:spPr>
            <a:xfrm rot="5400000">
              <a:off x="3257692" y="4728318"/>
              <a:ext cx="540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1395948" y="4134702"/>
              <a:ext cx="2556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a:off x="2675824" y="4439021"/>
              <a:ext cx="864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041822" y="4985646"/>
              <a:ext cx="1692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16200000">
              <a:off x="4135558" y="4628024"/>
              <a:ext cx="684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 name="グループ化 61"/>
          <p:cNvGrpSpPr/>
          <p:nvPr/>
        </p:nvGrpSpPr>
        <p:grpSpPr>
          <a:xfrm>
            <a:off x="5357818" y="2405912"/>
            <a:ext cx="2633674" cy="3105586"/>
            <a:chOff x="2128118" y="2371480"/>
            <a:chExt cx="2633674" cy="3105586"/>
          </a:xfrm>
        </p:grpSpPr>
        <p:cxnSp>
          <p:nvCxnSpPr>
            <p:cNvPr id="44" name="直線コネクタ 43"/>
            <p:cNvCxnSpPr/>
            <p:nvPr/>
          </p:nvCxnSpPr>
          <p:spPr>
            <a:xfrm rot="5400000">
              <a:off x="1908416" y="3162686"/>
              <a:ext cx="158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128118" y="3929066"/>
              <a:ext cx="140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2752104" y="4702272"/>
              <a:ext cx="1548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3537792" y="4484640"/>
              <a:ext cx="122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6200000">
              <a:off x="4132889" y="4141846"/>
              <a:ext cx="68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日付プレースホルダ 34"/>
          <p:cNvSpPr>
            <a:spLocks noGrp="1"/>
          </p:cNvSpPr>
          <p:nvPr>
            <p:ph type="dt" sz="half" idx="10"/>
          </p:nvPr>
        </p:nvSpPr>
        <p:spPr/>
        <p:txBody>
          <a:bodyPr/>
          <a:lstStyle/>
          <a:p>
            <a:r>
              <a:rPr kumimoji="1" lang="en-US" altLang="ja-JP" smtClean="0"/>
              <a:t>2008/06/06</a:t>
            </a:r>
            <a:endParaRPr kumimoji="1" lang="ja-JP" altLang="en-US"/>
          </a:p>
        </p:txBody>
      </p:sp>
      <p:sp>
        <p:nvSpPr>
          <p:cNvPr id="36" name="テキスト ボックス 35"/>
          <p:cNvSpPr txBox="1"/>
          <p:nvPr/>
        </p:nvSpPr>
        <p:spPr>
          <a:xfrm>
            <a:off x="5080440" y="3454703"/>
            <a:ext cx="571504" cy="276999"/>
          </a:xfrm>
          <a:prstGeom prst="rect">
            <a:avLst/>
          </a:prstGeom>
          <a:solidFill>
            <a:schemeClr val="accent2"/>
          </a:solidFill>
        </p:spPr>
        <p:txBody>
          <a:bodyPr wrap="square" rtlCol="0">
            <a:spAutoFit/>
          </a:bodyPr>
          <a:lstStyle/>
          <a:p>
            <a:r>
              <a:rPr kumimoji="1" lang="en-US" altLang="ja-JP" sz="1200" dirty="0" smtClean="0"/>
              <a:t>PBS</a:t>
            </a:r>
            <a:r>
              <a:rPr kumimoji="1" lang="ja-JP" altLang="en-US" sz="1200" dirty="0" smtClean="0"/>
              <a:t>１</a:t>
            </a:r>
            <a:endParaRPr kumimoji="1" lang="ja-JP" altLang="en-US" sz="1200" dirty="0"/>
          </a:p>
        </p:txBody>
      </p:sp>
      <p:sp>
        <p:nvSpPr>
          <p:cNvPr id="39" name="テキスト ボックス 38"/>
          <p:cNvSpPr txBox="1"/>
          <p:nvPr/>
        </p:nvSpPr>
        <p:spPr>
          <a:xfrm>
            <a:off x="4500562" y="3834672"/>
            <a:ext cx="714380" cy="276999"/>
          </a:xfrm>
          <a:prstGeom prst="rect">
            <a:avLst/>
          </a:prstGeom>
          <a:solidFill>
            <a:schemeClr val="accent2"/>
          </a:solidFill>
        </p:spPr>
        <p:txBody>
          <a:bodyPr wrap="square" rtlCol="0">
            <a:spAutoFit/>
          </a:bodyPr>
          <a:lstStyle/>
          <a:p>
            <a:r>
              <a:rPr kumimoji="1" lang="en-US" altLang="ja-JP" sz="1200" dirty="0" smtClean="0">
                <a:solidFill>
                  <a:srgbClr val="003E1C"/>
                </a:solidFill>
              </a:rPr>
              <a:t>Mirror</a:t>
            </a:r>
            <a:r>
              <a:rPr kumimoji="1" lang="ja-JP" altLang="en-US" sz="1200" dirty="0" smtClean="0">
                <a:solidFill>
                  <a:srgbClr val="003E1C"/>
                </a:solidFill>
              </a:rPr>
              <a:t>１</a:t>
            </a:r>
            <a:endParaRPr kumimoji="1" lang="ja-JP" altLang="en-US" sz="1200" dirty="0">
              <a:solidFill>
                <a:srgbClr val="003E1C"/>
              </a:solidFill>
            </a:endParaRPr>
          </a:p>
        </p:txBody>
      </p:sp>
      <p:cxnSp>
        <p:nvCxnSpPr>
          <p:cNvPr id="43" name="直線矢印コネクタ 42"/>
          <p:cNvCxnSpPr/>
          <p:nvPr/>
        </p:nvCxnSpPr>
        <p:spPr>
          <a:xfrm rot="16200000" flipH="1">
            <a:off x="5643009" y="3692356"/>
            <a:ext cx="262361" cy="261239"/>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214942" y="5191994"/>
            <a:ext cx="714380" cy="276999"/>
          </a:xfrm>
          <a:prstGeom prst="rect">
            <a:avLst/>
          </a:prstGeom>
          <a:solidFill>
            <a:schemeClr val="accent2"/>
          </a:solidFill>
        </p:spPr>
        <p:txBody>
          <a:bodyPr wrap="square" rtlCol="0">
            <a:spAutoFit/>
          </a:bodyPr>
          <a:lstStyle/>
          <a:p>
            <a:r>
              <a:rPr kumimoji="1" lang="en-US" altLang="ja-JP" sz="1200" dirty="0" smtClean="0">
                <a:solidFill>
                  <a:srgbClr val="003E1C"/>
                </a:solidFill>
              </a:rPr>
              <a:t>Mirror</a:t>
            </a:r>
            <a:r>
              <a:rPr lang="ja-JP" altLang="en-US" sz="1200" dirty="0" smtClean="0">
                <a:solidFill>
                  <a:srgbClr val="003E1C"/>
                </a:solidFill>
              </a:rPr>
              <a:t>２</a:t>
            </a:r>
            <a:endParaRPr kumimoji="1" lang="ja-JP" altLang="en-US" sz="1200" dirty="0">
              <a:solidFill>
                <a:srgbClr val="003E1C"/>
              </a:solidFill>
            </a:endParaRPr>
          </a:p>
        </p:txBody>
      </p:sp>
      <p:sp>
        <p:nvSpPr>
          <p:cNvPr id="51" name="テキスト ボックス 50"/>
          <p:cNvSpPr txBox="1"/>
          <p:nvPr/>
        </p:nvSpPr>
        <p:spPr>
          <a:xfrm>
            <a:off x="6000760" y="4620490"/>
            <a:ext cx="714380" cy="276999"/>
          </a:xfrm>
          <a:prstGeom prst="rect">
            <a:avLst/>
          </a:prstGeom>
          <a:solidFill>
            <a:schemeClr val="accent2"/>
          </a:solidFill>
        </p:spPr>
        <p:txBody>
          <a:bodyPr wrap="square" rtlCol="0">
            <a:spAutoFit/>
          </a:bodyPr>
          <a:lstStyle/>
          <a:p>
            <a:r>
              <a:rPr kumimoji="1" lang="en-US" altLang="ja-JP" sz="1200" dirty="0" smtClean="0">
                <a:solidFill>
                  <a:srgbClr val="003E1C"/>
                </a:solidFill>
              </a:rPr>
              <a:t>Mirror</a:t>
            </a:r>
            <a:r>
              <a:rPr kumimoji="1" lang="ja-JP" altLang="en-US" sz="1200" dirty="0" smtClean="0">
                <a:solidFill>
                  <a:srgbClr val="003E1C"/>
                </a:solidFill>
              </a:rPr>
              <a:t>３</a:t>
            </a:r>
            <a:endParaRPr kumimoji="1" lang="ja-JP" altLang="en-US" sz="1200" dirty="0">
              <a:solidFill>
                <a:srgbClr val="003E1C"/>
              </a:solidFill>
            </a:endParaRPr>
          </a:p>
        </p:txBody>
      </p:sp>
      <p:sp>
        <p:nvSpPr>
          <p:cNvPr id="53" name="テキスト ボックス 52"/>
          <p:cNvSpPr txBox="1"/>
          <p:nvPr/>
        </p:nvSpPr>
        <p:spPr>
          <a:xfrm>
            <a:off x="6929454" y="4064752"/>
            <a:ext cx="571504" cy="276999"/>
          </a:xfrm>
          <a:prstGeom prst="rect">
            <a:avLst/>
          </a:prstGeom>
          <a:solidFill>
            <a:schemeClr val="accent2"/>
          </a:solidFill>
        </p:spPr>
        <p:txBody>
          <a:bodyPr wrap="square" rtlCol="0">
            <a:spAutoFit/>
          </a:bodyPr>
          <a:lstStyle/>
          <a:p>
            <a:r>
              <a:rPr kumimoji="1" lang="en-US" altLang="ja-JP" sz="1200" dirty="0" smtClean="0"/>
              <a:t>PBS</a:t>
            </a:r>
            <a:r>
              <a:rPr lang="ja-JP" altLang="en-US" sz="1200" dirty="0" smtClean="0"/>
              <a:t>２</a:t>
            </a:r>
            <a:endParaRPr kumimoji="1" lang="ja-JP" altLang="en-US" sz="1200" dirty="0"/>
          </a:p>
        </p:txBody>
      </p:sp>
      <p:cxnSp>
        <p:nvCxnSpPr>
          <p:cNvPr id="54" name="直線矢印コネクタ 53"/>
          <p:cNvCxnSpPr/>
          <p:nvPr/>
        </p:nvCxnSpPr>
        <p:spPr>
          <a:xfrm rot="10800000" flipV="1">
            <a:off x="6755046" y="4334738"/>
            <a:ext cx="230080" cy="182782"/>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929454" y="5263432"/>
            <a:ext cx="500066" cy="276999"/>
          </a:xfrm>
          <a:prstGeom prst="rect">
            <a:avLst/>
          </a:prstGeom>
          <a:solidFill>
            <a:schemeClr val="accent2"/>
          </a:solidFill>
        </p:spPr>
        <p:txBody>
          <a:bodyPr wrap="square" rtlCol="0">
            <a:spAutoFit/>
          </a:bodyPr>
          <a:lstStyle/>
          <a:p>
            <a:r>
              <a:rPr lang="en-US" altLang="ja-JP" sz="1200" dirty="0" smtClean="0">
                <a:solidFill>
                  <a:srgbClr val="003E1C"/>
                </a:solidFill>
              </a:rPr>
              <a:t>CCP</a:t>
            </a:r>
            <a:endParaRPr kumimoji="1" lang="ja-JP" altLang="en-US" sz="1200" dirty="0">
              <a:solidFill>
                <a:srgbClr val="003E1C"/>
              </a:solidFill>
            </a:endParaRPr>
          </a:p>
        </p:txBody>
      </p:sp>
      <p:pic>
        <p:nvPicPr>
          <p:cNvPr id="29" name="Picture 23"/>
          <p:cNvPicPr>
            <a:picLocks noChangeAspect="1" noChangeArrowheads="1"/>
          </p:cNvPicPr>
          <p:nvPr/>
        </p:nvPicPr>
        <p:blipFill>
          <a:blip r:embed="rId4">
            <a:lum bright="-16000" contrast="18000"/>
          </a:blip>
          <a:srcRect/>
          <a:stretch>
            <a:fillRect/>
          </a:stretch>
        </p:blipFill>
        <p:spPr bwMode="auto">
          <a:xfrm>
            <a:off x="1038226" y="2000240"/>
            <a:ext cx="3319460" cy="4398715"/>
          </a:xfrm>
          <a:prstGeom prst="rect">
            <a:avLst/>
          </a:prstGeom>
          <a:noFill/>
          <a:ln w="9525">
            <a:noFill/>
            <a:miter lim="800000"/>
            <a:headEnd/>
            <a:tailEnd/>
          </a:ln>
          <a:effectLst/>
        </p:spPr>
      </p:pic>
      <p:grpSp>
        <p:nvGrpSpPr>
          <p:cNvPr id="30" name="グループ化 29"/>
          <p:cNvGrpSpPr/>
          <p:nvPr/>
        </p:nvGrpSpPr>
        <p:grpSpPr>
          <a:xfrm>
            <a:off x="1785256" y="2842506"/>
            <a:ext cx="2123978" cy="2160000"/>
            <a:chOff x="2675824" y="2857496"/>
            <a:chExt cx="2123978" cy="2160000"/>
          </a:xfrm>
        </p:grpSpPr>
        <p:cxnSp>
          <p:nvCxnSpPr>
            <p:cNvPr id="31" name="直線コネクタ 30"/>
            <p:cNvCxnSpPr/>
            <p:nvPr/>
          </p:nvCxnSpPr>
          <p:spPr>
            <a:xfrm rot="5400000">
              <a:off x="2987692" y="4453282"/>
              <a:ext cx="1080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1623928" y="3936702"/>
              <a:ext cx="2160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0800000">
              <a:off x="2675824" y="3929066"/>
              <a:ext cx="864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071802" y="5000636"/>
              <a:ext cx="1728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a:off x="4220440" y="4814184"/>
              <a:ext cx="3960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1237550" y="2842506"/>
            <a:ext cx="2663654" cy="2886560"/>
            <a:chOff x="2128118" y="2842506"/>
            <a:chExt cx="2663654" cy="2886560"/>
          </a:xfrm>
        </p:grpSpPr>
        <p:cxnSp>
          <p:nvCxnSpPr>
            <p:cNvPr id="55" name="直線コネクタ 54"/>
            <p:cNvCxnSpPr/>
            <p:nvPr/>
          </p:nvCxnSpPr>
          <p:spPr>
            <a:xfrm rot="5400000">
              <a:off x="2124816" y="3381712"/>
              <a:ext cx="108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128118" y="3929066"/>
              <a:ext cx="144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rot="5400000">
              <a:off x="2657672" y="4828272"/>
              <a:ext cx="1800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567772" y="5012114"/>
              <a:ext cx="122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rot="16200000">
              <a:off x="4190460" y="4801064"/>
              <a:ext cx="396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l"/>
            </a:pPr>
            <a:r>
              <a:rPr lang="en-US" altLang="ja-JP" dirty="0" smtClean="0">
                <a:latin typeface="Times New Roman" pitchFamily="18" charset="0"/>
                <a:cs typeface="Times New Roman" pitchFamily="18" charset="0"/>
              </a:rPr>
              <a:t>CLIO</a:t>
            </a:r>
            <a:r>
              <a:rPr lang="ja-JP" altLang="en-US" dirty="0" smtClean="0">
                <a:latin typeface="Times New Roman" pitchFamily="18" charset="0"/>
                <a:cs typeface="Times New Roman" pitchFamily="18" charset="0"/>
              </a:rPr>
              <a:t>の課題</a:t>
            </a:r>
            <a:endParaRPr lang="en-US" altLang="ja-JP" dirty="0" smtClean="0">
              <a:latin typeface="Times New Roman" pitchFamily="18" charset="0"/>
              <a:cs typeface="Times New Roman" pitchFamily="18" charset="0"/>
            </a:endParaRPr>
          </a:p>
          <a:p>
            <a:pPr>
              <a:buFont typeface="Wingdings" pitchFamily="2" charset="2"/>
              <a:buChar char="l"/>
            </a:pPr>
            <a:r>
              <a:rPr lang="ja-JP" altLang="en-US" dirty="0" smtClean="0">
                <a:latin typeface="Times New Roman" pitchFamily="18" charset="0"/>
                <a:cs typeface="Times New Roman" pitchFamily="18" charset="0"/>
              </a:rPr>
              <a:t>低温干渉計</a:t>
            </a:r>
            <a:r>
              <a:rPr lang="en-US" altLang="ja-JP" dirty="0" smtClean="0">
                <a:latin typeface="Times New Roman" pitchFamily="18" charset="0"/>
                <a:cs typeface="Times New Roman" pitchFamily="18" charset="0"/>
              </a:rPr>
              <a:t>(LCGT)</a:t>
            </a:r>
            <a:r>
              <a:rPr lang="ja-JP" altLang="en-US" dirty="0" smtClean="0">
                <a:latin typeface="Times New Roman" pitchFamily="18" charset="0"/>
                <a:cs typeface="Times New Roman" pitchFamily="18" charset="0"/>
              </a:rPr>
              <a:t>の課題</a:t>
            </a:r>
            <a:endParaRPr lang="en-US" altLang="ja-JP" dirty="0" smtClean="0">
              <a:latin typeface="Times New Roman" pitchFamily="18" charset="0"/>
              <a:cs typeface="Times New Roman" pitchFamily="18" charset="0"/>
            </a:endParaRPr>
          </a:p>
          <a:p>
            <a:pPr>
              <a:buFont typeface="Wingdings" pitchFamily="2" charset="2"/>
              <a:buChar char="l"/>
            </a:pPr>
            <a:r>
              <a:rPr lang="ja-JP" altLang="en-US" dirty="0" smtClean="0">
                <a:latin typeface="Times New Roman" pitchFamily="18" charset="0"/>
                <a:cs typeface="Times New Roman" pitchFamily="18" charset="0"/>
              </a:rPr>
              <a:t>解決方法</a:t>
            </a:r>
            <a:r>
              <a:rPr lang="en-US" altLang="ja-JP" dirty="0" smtClean="0">
                <a:latin typeface="Times New Roman" pitchFamily="18" charset="0"/>
                <a:cs typeface="Times New Roman" pitchFamily="18" charset="0"/>
              </a:rPr>
              <a:t>(Local Control)</a:t>
            </a:r>
          </a:p>
          <a:p>
            <a:pPr>
              <a:buFont typeface="Wingdings" pitchFamily="2" charset="2"/>
              <a:buChar char="l"/>
            </a:pPr>
            <a:r>
              <a:rPr lang="ja-JP" altLang="en-US" dirty="0" smtClean="0">
                <a:latin typeface="Times New Roman" pitchFamily="18" charset="0"/>
                <a:cs typeface="Times New Roman" pitchFamily="18" charset="0"/>
              </a:rPr>
              <a:t>タンデム干渉計とは？</a:t>
            </a:r>
            <a:endParaRPr lang="en-US" altLang="ja-JP" dirty="0" smtClean="0">
              <a:latin typeface="Times New Roman" pitchFamily="18" charset="0"/>
              <a:cs typeface="Times New Roman" pitchFamily="18" charset="0"/>
            </a:endParaRPr>
          </a:p>
          <a:p>
            <a:pPr>
              <a:buFont typeface="Wingdings" pitchFamily="2" charset="2"/>
              <a:buChar char="l"/>
            </a:pPr>
            <a:r>
              <a:rPr lang="ja-JP" altLang="en-US" dirty="0" smtClean="0">
                <a:latin typeface="Times New Roman" pitchFamily="18" charset="0"/>
                <a:cs typeface="Times New Roman" pitchFamily="18" charset="0"/>
              </a:rPr>
              <a:t>動作実験</a:t>
            </a:r>
            <a:endParaRPr lang="en-US" altLang="ja-JP" dirty="0" smtClean="0">
              <a:latin typeface="Times New Roman" pitchFamily="18" charset="0"/>
              <a:cs typeface="Times New Roman" pitchFamily="18" charset="0"/>
            </a:endParaRPr>
          </a:p>
          <a:p>
            <a:pPr>
              <a:buFont typeface="Wingdings" pitchFamily="2" charset="2"/>
              <a:buChar char="l"/>
            </a:pPr>
            <a:r>
              <a:rPr lang="ja-JP" altLang="en-US" dirty="0" smtClean="0">
                <a:latin typeface="Times New Roman" pitchFamily="18" charset="0"/>
                <a:cs typeface="Times New Roman" pitchFamily="18" charset="0"/>
              </a:rPr>
              <a:t>実験結果</a:t>
            </a:r>
            <a:endParaRPr lang="en-US" altLang="ja-JP" dirty="0" smtClean="0">
              <a:latin typeface="Times New Roman" pitchFamily="18" charset="0"/>
              <a:cs typeface="Times New Roman" pitchFamily="18" charset="0"/>
            </a:endParaRPr>
          </a:p>
          <a:p>
            <a:pPr>
              <a:buFont typeface="Wingdings" pitchFamily="2" charset="2"/>
              <a:buChar char="l"/>
            </a:pPr>
            <a:r>
              <a:rPr lang="en-US" altLang="ja-JP" dirty="0" smtClean="0">
                <a:latin typeface="Times New Roman" pitchFamily="18" charset="0"/>
                <a:cs typeface="Times New Roman" pitchFamily="18" charset="0"/>
              </a:rPr>
              <a:t>CLIO</a:t>
            </a:r>
            <a:r>
              <a:rPr lang="ja-JP" altLang="en-US" dirty="0" smtClean="0">
                <a:latin typeface="Times New Roman" pitchFamily="18" charset="0"/>
                <a:cs typeface="Times New Roman" pitchFamily="18" charset="0"/>
              </a:rPr>
              <a:t>振り子</a:t>
            </a:r>
            <a:endParaRPr lang="en-US" altLang="ja-JP" dirty="0" smtClean="0">
              <a:latin typeface="Times New Roman" pitchFamily="18" charset="0"/>
              <a:cs typeface="Times New Roman" pitchFamily="18" charset="0"/>
            </a:endParaRPr>
          </a:p>
          <a:p>
            <a:pPr>
              <a:buFont typeface="Wingdings" pitchFamily="2" charset="2"/>
              <a:buChar char="l"/>
            </a:pPr>
            <a:r>
              <a:rPr lang="en-US" altLang="ja-JP" dirty="0" smtClean="0">
                <a:latin typeface="Times New Roman" pitchFamily="18" charset="0"/>
                <a:cs typeface="Times New Roman" pitchFamily="18" charset="0"/>
              </a:rPr>
              <a:t>Noise Spectrum</a:t>
            </a:r>
          </a:p>
          <a:p>
            <a:pPr>
              <a:buFont typeface="Wingdings" pitchFamily="2" charset="2"/>
              <a:buChar char="l"/>
            </a:pPr>
            <a:r>
              <a:rPr lang="ja-JP" altLang="en-US" dirty="0" smtClean="0">
                <a:latin typeface="Times New Roman" pitchFamily="18" charset="0"/>
                <a:cs typeface="Times New Roman" pitchFamily="18" charset="0"/>
              </a:rPr>
              <a:t>まとめ</a:t>
            </a:r>
            <a:endParaRPr lang="en-US" altLang="ja-JP" dirty="0" smtClean="0">
              <a:latin typeface="Times New Roman" pitchFamily="18" charset="0"/>
              <a:cs typeface="Times New Roman" pitchFamily="18" charset="0"/>
            </a:endParaRPr>
          </a:p>
        </p:txBody>
      </p:sp>
      <p:sp>
        <p:nvSpPr>
          <p:cNvPr id="4" name="フッター プレースホルダ 3"/>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5" name="スライド番号プレースホルダ 4"/>
          <p:cNvSpPr>
            <a:spLocks noGrp="1"/>
          </p:cNvSpPr>
          <p:nvPr>
            <p:ph type="sldNum" sz="quarter" idx="12"/>
          </p:nvPr>
        </p:nvSpPr>
        <p:spPr/>
        <p:txBody>
          <a:bodyPr/>
          <a:lstStyle/>
          <a:p>
            <a:fld id="{D6480708-D160-4E09-B747-F7FC63C9A530}" type="slidenum">
              <a:rPr kumimoji="1" lang="ja-JP" altLang="en-US" smtClean="0"/>
              <a:pPr/>
              <a:t>2</a:t>
            </a:fld>
            <a:endParaRPr kumimoji="1" lang="ja-JP" altLang="en-US"/>
          </a:p>
        </p:txBody>
      </p:sp>
      <p:sp>
        <p:nvSpPr>
          <p:cNvPr id="6" name="日付プレースホルダ 5"/>
          <p:cNvSpPr>
            <a:spLocks noGrp="1"/>
          </p:cNvSpPr>
          <p:nvPr>
            <p:ph type="dt" sz="half" idx="10"/>
          </p:nvPr>
        </p:nvSpPr>
        <p:spPr/>
        <p:txBody>
          <a:bodyPr/>
          <a:lstStyle/>
          <a:p>
            <a:r>
              <a:rPr kumimoji="1" lang="en-US" altLang="ja-JP" smtClean="0"/>
              <a:t>2008/06/06</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lum bright="-16000" contrast="17000"/>
          </a:blip>
          <a:srcRect/>
          <a:stretch>
            <a:fillRect/>
          </a:stretch>
        </p:blipFill>
        <p:spPr bwMode="auto">
          <a:xfrm>
            <a:off x="339537" y="2428868"/>
            <a:ext cx="3660959" cy="3181358"/>
          </a:xfrm>
          <a:prstGeom prst="rect">
            <a:avLst/>
          </a:prstGeom>
          <a:noFill/>
          <a:ln w="9525">
            <a:noFill/>
            <a:miter lim="800000"/>
            <a:headEnd/>
            <a:tailEnd/>
          </a:ln>
          <a:effectLst/>
        </p:spPr>
      </p:pic>
      <p:sp>
        <p:nvSpPr>
          <p:cNvPr id="25" name="角丸四角形 24"/>
          <p:cNvSpPr/>
          <p:nvPr/>
        </p:nvSpPr>
        <p:spPr>
          <a:xfrm>
            <a:off x="5357818" y="2113136"/>
            <a:ext cx="2786082"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kumimoji="1" lang="ja-JP" altLang="en-US" dirty="0" smtClean="0"/>
              <a:t>動作実験</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20</a:t>
            </a:fld>
            <a:endParaRPr kumimoji="1" lang="ja-JP" altLang="en-US"/>
          </a:p>
        </p:txBody>
      </p:sp>
      <p:sp>
        <p:nvSpPr>
          <p:cNvPr id="18" name="角丸四角形 17"/>
          <p:cNvSpPr/>
          <p:nvPr/>
        </p:nvSpPr>
        <p:spPr>
          <a:xfrm>
            <a:off x="3500430" y="4105311"/>
            <a:ext cx="1500198"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571868" y="4071942"/>
            <a:ext cx="1428760" cy="646331"/>
          </a:xfrm>
          <a:prstGeom prst="rect">
            <a:avLst/>
          </a:prstGeom>
          <a:noFill/>
        </p:spPr>
        <p:txBody>
          <a:bodyPr wrap="square" rtlCol="0">
            <a:spAutoFit/>
          </a:bodyPr>
          <a:lstStyle/>
          <a:p>
            <a:r>
              <a:rPr lang="en-US" altLang="ja-JP" dirty="0" smtClean="0"/>
              <a:t>Coil-Magnet Actuator</a:t>
            </a:r>
            <a:endParaRPr kumimoji="1" lang="ja-JP" altLang="en-US" dirty="0"/>
          </a:p>
        </p:txBody>
      </p:sp>
      <p:sp>
        <p:nvSpPr>
          <p:cNvPr id="20" name="角丸四角形 19"/>
          <p:cNvSpPr/>
          <p:nvPr/>
        </p:nvSpPr>
        <p:spPr>
          <a:xfrm>
            <a:off x="1857356" y="5676947"/>
            <a:ext cx="1714512"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928794" y="5643578"/>
            <a:ext cx="1643074" cy="646331"/>
          </a:xfrm>
          <a:prstGeom prst="rect">
            <a:avLst/>
          </a:prstGeom>
          <a:noFill/>
        </p:spPr>
        <p:txBody>
          <a:bodyPr wrap="square" rtlCol="0">
            <a:spAutoFit/>
          </a:bodyPr>
          <a:lstStyle/>
          <a:p>
            <a:r>
              <a:rPr kumimoji="1" lang="en-US" altLang="ja-JP" dirty="0" smtClean="0"/>
              <a:t>Eddy Current Damping</a:t>
            </a:r>
            <a:endParaRPr kumimoji="1" lang="ja-JP" altLang="en-US" dirty="0"/>
          </a:p>
        </p:txBody>
      </p:sp>
      <p:sp>
        <p:nvSpPr>
          <p:cNvPr id="24" name="テキスト ボックス 23"/>
          <p:cNvSpPr txBox="1"/>
          <p:nvPr/>
        </p:nvSpPr>
        <p:spPr>
          <a:xfrm>
            <a:off x="5500694" y="2143116"/>
            <a:ext cx="2571768" cy="523220"/>
          </a:xfrm>
          <a:prstGeom prst="rect">
            <a:avLst/>
          </a:prstGeom>
          <a:noFill/>
        </p:spPr>
        <p:txBody>
          <a:bodyPr wrap="square" rtlCol="0">
            <a:spAutoFit/>
          </a:bodyPr>
          <a:lstStyle/>
          <a:p>
            <a:r>
              <a:rPr lang="ja-JP" altLang="en-US" sz="2800" dirty="0" smtClean="0"/>
              <a:t>使用した</a:t>
            </a:r>
            <a:r>
              <a:rPr kumimoji="1" lang="ja-JP" altLang="en-US" sz="2800" dirty="0" smtClean="0"/>
              <a:t>振り子</a:t>
            </a:r>
            <a:endParaRPr kumimoji="1" lang="ja-JP" altLang="en-US" sz="2800" dirty="0"/>
          </a:p>
        </p:txBody>
      </p:sp>
      <p:sp>
        <p:nvSpPr>
          <p:cNvPr id="26" name="コンテンツ プレースホルダ 2"/>
          <p:cNvSpPr txBox="1">
            <a:spLocks/>
          </p:cNvSpPr>
          <p:nvPr/>
        </p:nvSpPr>
        <p:spPr>
          <a:xfrm>
            <a:off x="5143504" y="2786058"/>
            <a:ext cx="3357586" cy="207170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dirty="0" smtClean="0"/>
              <a:t>１</a:t>
            </a: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段振り子</a:t>
            </a:r>
            <a:endParaRPr kumimoji="1" lang="en-US" altLang="ja-JP"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マグネットダンピング</a:t>
            </a:r>
            <a:endParaRPr kumimoji="1" lang="en-US" altLang="ja-JP"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endParaRPr lang="en-US" altLang="ja-JP" dirty="0" smtClean="0"/>
          </a:p>
          <a:p>
            <a:pPr marL="274320" marR="0" lvl="0" indent="-274320" algn="l" defTabSz="914400" rtl="0" eaLnBrk="1" fontAlgn="auto" latinLnBrk="0" hangingPunct="1">
              <a:lnSpc>
                <a:spcPct val="100000"/>
              </a:lnSpc>
              <a:spcBef>
                <a:spcPct val="20000"/>
              </a:spcBef>
              <a:spcAft>
                <a:spcPts val="0"/>
              </a:spcAft>
              <a:buClr>
                <a:srgbClr val="FF0000"/>
              </a:buClr>
              <a:buSzPct val="95000"/>
              <a:tabLst/>
              <a:defRPr/>
            </a:pPr>
            <a:r>
              <a:rPr lang="ja-JP" altLang="en-US" dirty="0" smtClean="0"/>
              <a:t>　</a:t>
            </a:r>
            <a:endParaRPr lang="en-US" altLang="ja-JP" dirty="0" smtClean="0"/>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dirty="0" smtClean="0"/>
              <a:t>マグネット</a:t>
            </a: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コイル力</a:t>
            </a:r>
            <a:endParaRPr kumimoji="1" lang="en-US" altLang="ja-JP"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曲折矢印 26"/>
          <p:cNvSpPr/>
          <p:nvPr/>
        </p:nvSpPr>
        <p:spPr>
          <a:xfrm flipV="1">
            <a:off x="5357818" y="3643314"/>
            <a:ext cx="214314" cy="214314"/>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p:cNvSpPr txBox="1"/>
          <p:nvPr/>
        </p:nvSpPr>
        <p:spPr>
          <a:xfrm>
            <a:off x="5715008" y="3429000"/>
            <a:ext cx="2714644" cy="646331"/>
          </a:xfrm>
          <a:prstGeom prst="rect">
            <a:avLst/>
          </a:prstGeom>
          <a:noFill/>
        </p:spPr>
        <p:txBody>
          <a:bodyPr wrap="square" rtlCol="0">
            <a:spAutoFit/>
          </a:bodyPr>
          <a:lstStyle/>
          <a:p>
            <a:r>
              <a:rPr kumimoji="1" lang="ja-JP" altLang="en-US" dirty="0" smtClean="0"/>
              <a:t>ある程度振り子の共振を抑える</a:t>
            </a:r>
            <a:endParaRPr kumimoji="1" lang="ja-JP" altLang="en-US" dirty="0"/>
          </a:p>
        </p:txBody>
      </p:sp>
      <p:sp>
        <p:nvSpPr>
          <p:cNvPr id="29" name="曲折矢印 28"/>
          <p:cNvSpPr/>
          <p:nvPr/>
        </p:nvSpPr>
        <p:spPr>
          <a:xfrm flipV="1">
            <a:off x="5357818" y="4572008"/>
            <a:ext cx="214314" cy="214314"/>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p:cNvSpPr txBox="1"/>
          <p:nvPr/>
        </p:nvSpPr>
        <p:spPr>
          <a:xfrm>
            <a:off x="5715008" y="4559866"/>
            <a:ext cx="2000264" cy="369332"/>
          </a:xfrm>
          <a:prstGeom prst="rect">
            <a:avLst/>
          </a:prstGeom>
          <a:noFill/>
        </p:spPr>
        <p:txBody>
          <a:bodyPr wrap="square" rtlCol="0">
            <a:spAutoFit/>
          </a:bodyPr>
          <a:lstStyle/>
          <a:p>
            <a:r>
              <a:rPr kumimoji="1" lang="ja-JP" altLang="en-US" dirty="0" smtClean="0"/>
              <a:t>振り子の位置制御</a:t>
            </a:r>
            <a:endParaRPr kumimoji="1" lang="ja-JP" altLang="en-US" dirty="0"/>
          </a:p>
        </p:txBody>
      </p:sp>
      <p:sp>
        <p:nvSpPr>
          <p:cNvPr id="17" name="日付プレースホルダ 16"/>
          <p:cNvSpPr>
            <a:spLocks noGrp="1"/>
          </p:cNvSpPr>
          <p:nvPr>
            <p:ph type="dt" sz="half" idx="10"/>
          </p:nvPr>
        </p:nvSpPr>
        <p:spPr/>
        <p:txBody>
          <a:bodyPr/>
          <a:lstStyle/>
          <a:p>
            <a:r>
              <a:rPr kumimoji="1" lang="en-US" altLang="ja-JP" smtClean="0"/>
              <a:t>2008/06/06</a:t>
            </a: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7" name="角丸四角形 6"/>
          <p:cNvSpPr/>
          <p:nvPr/>
        </p:nvSpPr>
        <p:spPr>
          <a:xfrm>
            <a:off x="1643042" y="2357430"/>
            <a:ext cx="4143404"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 name="タイトル 1"/>
          <p:cNvSpPr>
            <a:spLocks noGrp="1"/>
          </p:cNvSpPr>
          <p:nvPr>
            <p:ph type="title"/>
          </p:nvPr>
        </p:nvSpPr>
        <p:spPr/>
        <p:txBody>
          <a:bodyPr/>
          <a:lstStyle/>
          <a:p>
            <a:pPr algn="ctr"/>
            <a:r>
              <a:rPr lang="ja-JP" altLang="en-US" dirty="0" smtClean="0"/>
              <a:t>動作実験</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21</a:t>
            </a:fld>
            <a:endParaRPr kumimoji="1" lang="ja-JP" altLang="en-US"/>
          </a:p>
        </p:txBody>
      </p:sp>
      <p:sp>
        <p:nvSpPr>
          <p:cNvPr id="6" name="テキスト ボックス 5"/>
          <p:cNvSpPr txBox="1"/>
          <p:nvPr/>
        </p:nvSpPr>
        <p:spPr>
          <a:xfrm>
            <a:off x="1714480" y="2428868"/>
            <a:ext cx="4071966" cy="461665"/>
          </a:xfrm>
          <a:prstGeom prst="rect">
            <a:avLst/>
          </a:prstGeom>
          <a:noFill/>
        </p:spPr>
        <p:txBody>
          <a:bodyPr wrap="square" rtlCol="0">
            <a:spAutoFit/>
          </a:bodyPr>
          <a:lstStyle/>
          <a:p>
            <a:r>
              <a:rPr kumimoji="1" lang="en-US" altLang="ja-JP" sz="2400" dirty="0" smtClean="0"/>
              <a:t>PD</a:t>
            </a:r>
            <a:r>
              <a:rPr kumimoji="1" lang="ja-JP" altLang="en-US" sz="2400" dirty="0" smtClean="0"/>
              <a:t>の出力から</a:t>
            </a:r>
            <a:r>
              <a:rPr kumimoji="1" lang="en-US" altLang="ja-JP" sz="2400" dirty="0" smtClean="0"/>
              <a:t>DC</a:t>
            </a:r>
            <a:r>
              <a:rPr kumimoji="1" lang="ja-JP" altLang="en-US" sz="2400" dirty="0" smtClean="0"/>
              <a:t>成分を除去</a:t>
            </a:r>
            <a:endParaRPr kumimoji="1" lang="ja-JP" altLang="en-US" sz="2400" dirty="0"/>
          </a:p>
        </p:txBody>
      </p:sp>
      <p:sp>
        <p:nvSpPr>
          <p:cNvPr id="12" name="角丸四角形 11"/>
          <p:cNvSpPr/>
          <p:nvPr/>
        </p:nvSpPr>
        <p:spPr>
          <a:xfrm>
            <a:off x="1643042" y="3429000"/>
            <a:ext cx="5000660"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テキスト ボックス 12"/>
          <p:cNvSpPr txBox="1"/>
          <p:nvPr/>
        </p:nvSpPr>
        <p:spPr>
          <a:xfrm>
            <a:off x="1714480" y="3500438"/>
            <a:ext cx="4857784" cy="461665"/>
          </a:xfrm>
          <a:prstGeom prst="rect">
            <a:avLst/>
          </a:prstGeom>
          <a:noFill/>
        </p:spPr>
        <p:txBody>
          <a:bodyPr wrap="square" rtlCol="0">
            <a:spAutoFit/>
          </a:bodyPr>
          <a:lstStyle/>
          <a:p>
            <a:r>
              <a:rPr kumimoji="1" lang="ja-JP" altLang="en-US" sz="2400" dirty="0" smtClean="0"/>
              <a:t>その干渉信号を誤差信号として利用</a:t>
            </a:r>
            <a:endParaRPr kumimoji="1" lang="ja-JP" altLang="en-US" sz="2400" dirty="0"/>
          </a:p>
        </p:txBody>
      </p:sp>
      <p:sp>
        <p:nvSpPr>
          <p:cNvPr id="14" name="角丸四角形 13"/>
          <p:cNvSpPr/>
          <p:nvPr/>
        </p:nvSpPr>
        <p:spPr>
          <a:xfrm>
            <a:off x="1643042" y="4530550"/>
            <a:ext cx="2500330"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 name="テキスト ボックス 14"/>
          <p:cNvSpPr txBox="1"/>
          <p:nvPr/>
        </p:nvSpPr>
        <p:spPr>
          <a:xfrm>
            <a:off x="1785918" y="4601988"/>
            <a:ext cx="2286016" cy="461665"/>
          </a:xfrm>
          <a:prstGeom prst="rect">
            <a:avLst/>
          </a:prstGeom>
          <a:noFill/>
        </p:spPr>
        <p:txBody>
          <a:bodyPr wrap="square" rtlCol="0">
            <a:spAutoFit/>
          </a:bodyPr>
          <a:lstStyle/>
          <a:p>
            <a:r>
              <a:rPr kumimoji="1" lang="ja-JP" altLang="en-US" sz="2400" dirty="0" smtClean="0"/>
              <a:t>制御回路に通す</a:t>
            </a:r>
            <a:endParaRPr kumimoji="1" lang="ja-JP" altLang="en-US" sz="2400" dirty="0"/>
          </a:p>
        </p:txBody>
      </p:sp>
      <p:sp>
        <p:nvSpPr>
          <p:cNvPr id="16" name="角丸四角形 15"/>
          <p:cNvSpPr/>
          <p:nvPr/>
        </p:nvSpPr>
        <p:spPr>
          <a:xfrm>
            <a:off x="1643042" y="5572140"/>
            <a:ext cx="5500726"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テキスト ボックス 16"/>
          <p:cNvSpPr txBox="1"/>
          <p:nvPr/>
        </p:nvSpPr>
        <p:spPr>
          <a:xfrm>
            <a:off x="1785918" y="5643578"/>
            <a:ext cx="5429288" cy="461665"/>
          </a:xfrm>
          <a:prstGeom prst="rect">
            <a:avLst/>
          </a:prstGeom>
          <a:noFill/>
        </p:spPr>
        <p:txBody>
          <a:bodyPr wrap="square" rtlCol="0">
            <a:spAutoFit/>
          </a:bodyPr>
          <a:lstStyle/>
          <a:p>
            <a:r>
              <a:rPr kumimoji="1" lang="ja-JP" altLang="en-US" sz="2400" dirty="0" smtClean="0"/>
              <a:t>コイルドライバー回路を通じて力を加える</a:t>
            </a:r>
            <a:endParaRPr kumimoji="1" lang="ja-JP" altLang="en-US" sz="2400" dirty="0"/>
          </a:p>
        </p:txBody>
      </p:sp>
      <p:sp>
        <p:nvSpPr>
          <p:cNvPr id="18" name="下矢印 17"/>
          <p:cNvSpPr/>
          <p:nvPr/>
        </p:nvSpPr>
        <p:spPr>
          <a:xfrm>
            <a:off x="2857488" y="3071810"/>
            <a:ext cx="285752"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2857488" y="4143380"/>
            <a:ext cx="285752"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2857488" y="5214950"/>
            <a:ext cx="285752" cy="2857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U ターン矢印 20"/>
          <p:cNvSpPr/>
          <p:nvPr/>
        </p:nvSpPr>
        <p:spPr>
          <a:xfrm rot="16200000" flipV="1">
            <a:off x="5965041" y="3964785"/>
            <a:ext cx="3429024" cy="500066"/>
          </a:xfrm>
          <a:prstGeom prst="uturnArrow">
            <a:avLst>
              <a:gd name="adj1" fmla="val 25000"/>
              <a:gd name="adj2" fmla="val 25000"/>
              <a:gd name="adj3" fmla="val 25000"/>
              <a:gd name="adj4" fmla="val 43750"/>
              <a:gd name="adj5"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角丸四角形 21"/>
          <p:cNvSpPr/>
          <p:nvPr/>
        </p:nvSpPr>
        <p:spPr>
          <a:xfrm>
            <a:off x="285720" y="2000240"/>
            <a:ext cx="1204922" cy="6429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28596" y="2071678"/>
            <a:ext cx="919170" cy="523220"/>
          </a:xfrm>
          <a:prstGeom prst="rect">
            <a:avLst/>
          </a:prstGeom>
          <a:noFill/>
        </p:spPr>
        <p:txBody>
          <a:bodyPr wrap="square" rtlCol="0">
            <a:spAutoFit/>
          </a:bodyPr>
          <a:lstStyle/>
          <a:p>
            <a:r>
              <a:rPr kumimoji="1" lang="ja-JP" altLang="en-US" sz="2800" dirty="0" smtClean="0"/>
              <a:t>制御</a:t>
            </a:r>
            <a:endParaRPr kumimoji="1" lang="ja-JP" altLang="en-US" sz="2800" dirty="0"/>
          </a:p>
        </p:txBody>
      </p:sp>
      <p:sp>
        <p:nvSpPr>
          <p:cNvPr id="24" name="日付プレースホルダ 23"/>
          <p:cNvSpPr>
            <a:spLocks noGrp="1"/>
          </p:cNvSpPr>
          <p:nvPr>
            <p:ph type="dt" sz="half" idx="10"/>
          </p:nvPr>
        </p:nvSpPr>
        <p:spPr/>
        <p:txBody>
          <a:bodyPr/>
          <a:lstStyle/>
          <a:p>
            <a:r>
              <a:rPr kumimoji="1" lang="en-US" altLang="ja-JP" smtClean="0"/>
              <a:t>2008/06/06</a:t>
            </a: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実験結果</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22</a:t>
            </a:fld>
            <a:endParaRPr kumimoji="1" lang="ja-JP" altLang="en-US"/>
          </a:p>
        </p:txBody>
      </p:sp>
      <p:graphicFrame>
        <p:nvGraphicFramePr>
          <p:cNvPr id="5" name="Object 2"/>
          <p:cNvGraphicFramePr>
            <a:graphicFrameLocks noChangeAspect="1"/>
          </p:cNvGraphicFramePr>
          <p:nvPr/>
        </p:nvGraphicFramePr>
        <p:xfrm>
          <a:off x="1928794" y="2000240"/>
          <a:ext cx="5274765" cy="4083059"/>
        </p:xfrm>
        <a:graphic>
          <a:graphicData uri="http://schemas.openxmlformats.org/presentationml/2006/ole">
            <p:oleObj spid="_x0000_s62466" name="KGPlot" r:id="rId4" imgW="6858000" imgH="5308560" progId="KGraph_Plot">
              <p:embed/>
            </p:oleObj>
          </a:graphicData>
        </a:graphic>
      </p:graphicFrame>
      <p:sp>
        <p:nvSpPr>
          <p:cNvPr id="6" name="左カーブ矢印 5"/>
          <p:cNvSpPr/>
          <p:nvPr/>
        </p:nvSpPr>
        <p:spPr>
          <a:xfrm>
            <a:off x="6643702" y="3643314"/>
            <a:ext cx="642942" cy="135732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角丸四角形 6"/>
          <p:cNvSpPr/>
          <p:nvPr/>
        </p:nvSpPr>
        <p:spPr>
          <a:xfrm>
            <a:off x="6643702" y="3143248"/>
            <a:ext cx="928694" cy="4286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673682" y="3169716"/>
            <a:ext cx="928726" cy="369332"/>
          </a:xfrm>
          <a:prstGeom prst="rect">
            <a:avLst/>
          </a:prstGeom>
          <a:noFill/>
        </p:spPr>
        <p:txBody>
          <a:bodyPr wrap="square" rtlCol="0">
            <a:spAutoFit/>
          </a:bodyPr>
          <a:lstStyle/>
          <a:p>
            <a:r>
              <a:rPr kumimoji="1" lang="en-US" altLang="ja-JP" b="1" dirty="0" smtClean="0">
                <a:latin typeface="Times New Roman" pitchFamily="18" charset="0"/>
                <a:cs typeface="Times New Roman" pitchFamily="18" charset="0"/>
              </a:rPr>
              <a:t>unlock</a:t>
            </a:r>
            <a:endParaRPr kumimoji="1" lang="ja-JP" altLang="en-US" b="1" dirty="0">
              <a:latin typeface="Times New Roman" pitchFamily="18" charset="0"/>
              <a:cs typeface="Times New Roman" pitchFamily="18" charset="0"/>
            </a:endParaRPr>
          </a:p>
        </p:txBody>
      </p:sp>
      <p:sp>
        <p:nvSpPr>
          <p:cNvPr id="9" name="角丸四角形 8"/>
          <p:cNvSpPr/>
          <p:nvPr/>
        </p:nvSpPr>
        <p:spPr>
          <a:xfrm>
            <a:off x="6643702" y="5072074"/>
            <a:ext cx="928694" cy="42862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73682" y="5098542"/>
            <a:ext cx="928726" cy="369332"/>
          </a:xfrm>
          <a:prstGeom prst="rect">
            <a:avLst/>
          </a:prstGeom>
          <a:noFill/>
        </p:spPr>
        <p:txBody>
          <a:bodyPr wrap="square" rtlCol="0">
            <a:spAutoFit/>
          </a:bodyPr>
          <a:lstStyle/>
          <a:p>
            <a:pPr algn="ctr"/>
            <a:r>
              <a:rPr kumimoji="1" lang="en-US" altLang="ja-JP" b="1" dirty="0" smtClean="0">
                <a:latin typeface="Times New Roman" pitchFamily="18" charset="0"/>
                <a:cs typeface="Times New Roman" pitchFamily="18" charset="0"/>
              </a:rPr>
              <a:t>lock</a:t>
            </a:r>
            <a:endParaRPr kumimoji="1" lang="ja-JP" altLang="en-US" b="1" dirty="0">
              <a:latin typeface="Times New Roman" pitchFamily="18" charset="0"/>
              <a:cs typeface="Times New Roman" pitchFamily="18" charset="0"/>
            </a:endParaRPr>
          </a:p>
        </p:txBody>
      </p:sp>
      <p:sp>
        <p:nvSpPr>
          <p:cNvPr id="11" name="日付プレースホルダ 10"/>
          <p:cNvSpPr>
            <a:spLocks noGrp="1"/>
          </p:cNvSpPr>
          <p:nvPr>
            <p:ph type="dt" sz="half" idx="10"/>
          </p:nvPr>
        </p:nvSpPr>
        <p:spPr/>
        <p:txBody>
          <a:bodyPr/>
          <a:lstStyle/>
          <a:p>
            <a:r>
              <a:rPr kumimoji="1" lang="en-US" altLang="ja-JP" smtClean="0"/>
              <a:t>2008/06/06</a:t>
            </a: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Times New Roman" pitchFamily="18" charset="0"/>
                <a:cs typeface="Times New Roman" pitchFamily="18" charset="0"/>
              </a:rPr>
              <a:t>CLIO</a:t>
            </a:r>
            <a:r>
              <a:rPr kumimoji="1" lang="ja-JP" altLang="en-US" dirty="0" smtClean="0">
                <a:latin typeface="Times New Roman" pitchFamily="18" charset="0"/>
                <a:cs typeface="Times New Roman" pitchFamily="18" charset="0"/>
              </a:rPr>
              <a:t>振り子</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23</a:t>
            </a:fld>
            <a:endParaRPr kumimoji="1" lang="ja-JP" altLang="en-US"/>
          </a:p>
        </p:txBody>
      </p:sp>
      <p:sp>
        <p:nvSpPr>
          <p:cNvPr id="11" name="日付プレースホルダ 10"/>
          <p:cNvSpPr>
            <a:spLocks noGrp="1"/>
          </p:cNvSpPr>
          <p:nvPr>
            <p:ph type="dt" sz="half" idx="10"/>
          </p:nvPr>
        </p:nvSpPr>
        <p:spPr/>
        <p:txBody>
          <a:bodyPr/>
          <a:lstStyle/>
          <a:p>
            <a:r>
              <a:rPr kumimoji="1" lang="en-US" altLang="ja-JP" smtClean="0"/>
              <a:t>2008/06/06</a:t>
            </a:r>
            <a:endParaRPr kumimoji="1" lang="ja-JP" altLang="en-US"/>
          </a:p>
        </p:txBody>
      </p:sp>
      <p:sp>
        <p:nvSpPr>
          <p:cNvPr id="819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81932" name="Picture 12"/>
          <p:cNvPicPr>
            <a:picLocks noChangeAspect="1" noChangeArrowheads="1"/>
          </p:cNvPicPr>
          <p:nvPr/>
        </p:nvPicPr>
        <p:blipFill>
          <a:blip r:embed="rId4">
            <a:lum bright="-16000" contrast="17000"/>
          </a:blip>
          <a:srcRect/>
          <a:stretch>
            <a:fillRect/>
          </a:stretch>
        </p:blipFill>
        <p:spPr bwMode="auto">
          <a:xfrm>
            <a:off x="928663" y="2643182"/>
            <a:ext cx="2448348" cy="3590413"/>
          </a:xfrm>
          <a:prstGeom prst="rect">
            <a:avLst/>
          </a:prstGeom>
          <a:noFill/>
          <a:ln w="9525">
            <a:noFill/>
            <a:miter lim="800000"/>
            <a:headEnd/>
            <a:tailEnd/>
          </a:ln>
          <a:effectLst/>
        </p:spPr>
      </p:pic>
      <p:pic>
        <p:nvPicPr>
          <p:cNvPr id="8" name="図 7" descr="cryo_base__upper_mass.jpg"/>
          <p:cNvPicPr>
            <a:picLocks noChangeAspect="1"/>
          </p:cNvPicPr>
          <p:nvPr/>
        </p:nvPicPr>
        <p:blipFill>
          <a:blip r:embed="rId5"/>
          <a:stretch>
            <a:fillRect/>
          </a:stretch>
        </p:blipFill>
        <p:spPr>
          <a:xfrm>
            <a:off x="4786314" y="2428868"/>
            <a:ext cx="2351480" cy="3135306"/>
          </a:xfrm>
          <a:prstGeom prst="rect">
            <a:avLst/>
          </a:prstGeom>
        </p:spPr>
      </p:pic>
      <p:sp>
        <p:nvSpPr>
          <p:cNvPr id="9" name="下矢印 8"/>
          <p:cNvSpPr/>
          <p:nvPr/>
        </p:nvSpPr>
        <p:spPr>
          <a:xfrm rot="16200000">
            <a:off x="3893339" y="3679033"/>
            <a:ext cx="428628" cy="50006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667182" y="3183154"/>
            <a:ext cx="1785950" cy="1357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a:lum bright="-16000" contrast="17000"/>
          </a:blip>
          <a:srcRect/>
          <a:stretch>
            <a:fillRect/>
          </a:stretch>
        </p:blipFill>
        <p:spPr bwMode="auto">
          <a:xfrm>
            <a:off x="928662" y="1928802"/>
            <a:ext cx="4929222" cy="4298041"/>
          </a:xfrm>
          <a:prstGeom prst="rect">
            <a:avLst/>
          </a:prstGeom>
          <a:noFill/>
          <a:ln w="9525">
            <a:noFill/>
            <a:miter lim="800000"/>
            <a:headEnd/>
            <a:tailEnd/>
          </a:ln>
          <a:effectLst/>
        </p:spPr>
      </p:pic>
      <p:sp>
        <p:nvSpPr>
          <p:cNvPr id="15" name="角丸四角形 14"/>
          <p:cNvSpPr/>
          <p:nvPr/>
        </p:nvSpPr>
        <p:spPr>
          <a:xfrm>
            <a:off x="3643306" y="5072074"/>
            <a:ext cx="4857784" cy="128588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 name="タイトル 1"/>
          <p:cNvSpPr>
            <a:spLocks noGrp="1"/>
          </p:cNvSpPr>
          <p:nvPr>
            <p:ph type="title"/>
          </p:nvPr>
        </p:nvSpPr>
        <p:spPr/>
        <p:txBody>
          <a:bodyPr/>
          <a:lstStyle/>
          <a:p>
            <a:pPr algn="ctr"/>
            <a:r>
              <a:rPr kumimoji="1" lang="en-US" altLang="ja-JP" dirty="0" smtClean="0">
                <a:latin typeface="Times New Roman" pitchFamily="18" charset="0"/>
                <a:cs typeface="Times New Roman" pitchFamily="18" charset="0"/>
              </a:rPr>
              <a:t>CLIO</a:t>
            </a:r>
            <a:r>
              <a:rPr kumimoji="1" lang="ja-JP" altLang="en-US" dirty="0" smtClean="0">
                <a:latin typeface="Times New Roman" pitchFamily="18" charset="0"/>
                <a:cs typeface="Times New Roman" pitchFamily="18" charset="0"/>
              </a:rPr>
              <a:t>振り子</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24</a:t>
            </a:fld>
            <a:endParaRPr kumimoji="1" lang="ja-JP" altLang="en-US"/>
          </a:p>
        </p:txBody>
      </p:sp>
      <p:sp>
        <p:nvSpPr>
          <p:cNvPr id="11" name="日付プレースホルダ 10"/>
          <p:cNvSpPr>
            <a:spLocks noGrp="1"/>
          </p:cNvSpPr>
          <p:nvPr>
            <p:ph type="dt" sz="half" idx="10"/>
          </p:nvPr>
        </p:nvSpPr>
        <p:spPr/>
        <p:txBody>
          <a:bodyPr/>
          <a:lstStyle/>
          <a:p>
            <a:r>
              <a:rPr kumimoji="1" lang="en-US" altLang="ja-JP" smtClean="0"/>
              <a:t>2008/06/06</a:t>
            </a:r>
            <a:endParaRPr kumimoji="1" lang="ja-JP" altLang="en-US"/>
          </a:p>
        </p:txBody>
      </p:sp>
      <p:sp>
        <p:nvSpPr>
          <p:cNvPr id="819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テキスト ボックス 13"/>
          <p:cNvSpPr txBox="1"/>
          <p:nvPr/>
        </p:nvSpPr>
        <p:spPr>
          <a:xfrm>
            <a:off x="3714744" y="5110331"/>
            <a:ext cx="4929222" cy="1200329"/>
          </a:xfrm>
          <a:prstGeom prst="rect">
            <a:avLst/>
          </a:prstGeom>
          <a:noFill/>
        </p:spPr>
        <p:txBody>
          <a:bodyPr wrap="square" rtlCol="0">
            <a:spAutoFit/>
          </a:bodyPr>
          <a:lstStyle/>
          <a:p>
            <a:r>
              <a:rPr lang="ja-JP" altLang="en-US" sz="2400" dirty="0" smtClean="0">
                <a:latin typeface="Times New Roman" pitchFamily="18" charset="0"/>
                <a:cs typeface="Times New Roman" pitchFamily="18" charset="0"/>
              </a:rPr>
              <a:t>振り子を加工等することなく取り付けるために、</a:t>
            </a:r>
            <a:r>
              <a:rPr lang="en-US" altLang="ja-JP" sz="2400" dirty="0" smtClean="0">
                <a:latin typeface="Times New Roman" pitchFamily="18" charset="0"/>
                <a:cs typeface="Times New Roman" pitchFamily="18" charset="0"/>
              </a:rPr>
              <a:t> upper mass </a:t>
            </a:r>
            <a:r>
              <a:rPr lang="ja-JP" altLang="en-US" sz="2400" dirty="0" smtClean="0">
                <a:latin typeface="Times New Roman" pitchFamily="18" charset="0"/>
                <a:cs typeface="Times New Roman" pitchFamily="18" charset="0"/>
              </a:rPr>
              <a:t>の下に </a:t>
            </a:r>
            <a:r>
              <a:rPr lang="en-US" altLang="ja-JP" sz="2400" dirty="0" smtClean="0">
                <a:latin typeface="Times New Roman" pitchFamily="18" charset="0"/>
                <a:cs typeface="Times New Roman" pitchFamily="18" charset="0"/>
              </a:rPr>
              <a:t>corner cube prism </a:t>
            </a:r>
            <a:r>
              <a:rPr lang="ja-JP" altLang="en-US" sz="2400" dirty="0" smtClean="0">
                <a:latin typeface="Times New Roman" pitchFamily="18" charset="0"/>
                <a:cs typeface="Times New Roman" pitchFamily="18" charset="0"/>
              </a:rPr>
              <a:t>を取り付ける予定</a:t>
            </a:r>
            <a:endParaRPr lang="en-US" altLang="ja-JP" sz="2400" dirty="0" smtClean="0">
              <a:latin typeface="Times New Roman" pitchFamily="18" charset="0"/>
              <a:cs typeface="Times New Roman" pitchFamily="18" charset="0"/>
            </a:endParaRPr>
          </a:p>
        </p:txBody>
      </p:sp>
      <p:sp>
        <p:nvSpPr>
          <p:cNvPr id="13" name="テキスト ボックス 12"/>
          <p:cNvSpPr txBox="1"/>
          <p:nvPr/>
        </p:nvSpPr>
        <p:spPr>
          <a:xfrm>
            <a:off x="3714744" y="2000240"/>
            <a:ext cx="928694"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Laser</a:t>
            </a:r>
            <a:r>
              <a:rPr lang="ja-JP" altLang="en-US" sz="1400" dirty="0" smtClean="0">
                <a:latin typeface="Times New Roman" pitchFamily="18" charset="0"/>
                <a:cs typeface="Times New Roman" pitchFamily="18" charset="0"/>
              </a:rPr>
              <a:t>から</a:t>
            </a:r>
            <a:endParaRPr lang="en-US" altLang="ja-JP" sz="1400" dirty="0" smtClean="0">
              <a:latin typeface="Times New Roman" pitchFamily="18" charset="0"/>
              <a:cs typeface="Times New Roman" pitchFamily="18" charset="0"/>
            </a:endParaRPr>
          </a:p>
        </p:txBody>
      </p:sp>
      <p:sp>
        <p:nvSpPr>
          <p:cNvPr id="19" name="テキスト ボックス 18"/>
          <p:cNvSpPr txBox="1"/>
          <p:nvPr/>
        </p:nvSpPr>
        <p:spPr>
          <a:xfrm>
            <a:off x="5072066" y="2000240"/>
            <a:ext cx="642942"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PD</a:t>
            </a:r>
            <a:r>
              <a:rPr lang="ja-JP" altLang="en-US" sz="1400" dirty="0" smtClean="0">
                <a:latin typeface="Times New Roman" pitchFamily="18" charset="0"/>
                <a:cs typeface="Times New Roman" pitchFamily="18" charset="0"/>
              </a:rPr>
              <a:t>へ</a:t>
            </a:r>
            <a:endParaRPr lang="en-US" altLang="ja-JP" sz="1400" dirty="0" smtClean="0">
              <a:latin typeface="Times New Roman" pitchFamily="18" charset="0"/>
              <a:cs typeface="Times New Roman" pitchFamily="18" charset="0"/>
            </a:endParaRPr>
          </a:p>
        </p:txBody>
      </p:sp>
      <p:sp>
        <p:nvSpPr>
          <p:cNvPr id="20" name="下矢印 19"/>
          <p:cNvSpPr/>
          <p:nvPr/>
        </p:nvSpPr>
        <p:spPr>
          <a:xfrm>
            <a:off x="4000496" y="2428868"/>
            <a:ext cx="142876" cy="50006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flipH="1" flipV="1">
            <a:off x="5286380" y="2428868"/>
            <a:ext cx="142876" cy="500066"/>
          </a:xfrm>
          <a:prstGeom prst="downArrow">
            <a:avLst/>
          </a:prstGeom>
          <a:solidFill>
            <a:srgbClr val="FFC0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lum bright="-16000" contrast="17000"/>
          </a:blip>
          <a:srcRect/>
          <a:stretch>
            <a:fillRect/>
          </a:stretch>
        </p:blipFill>
        <p:spPr bwMode="auto">
          <a:xfrm>
            <a:off x="357158" y="2000240"/>
            <a:ext cx="4614869" cy="4061571"/>
          </a:xfrm>
          <a:prstGeom prst="rect">
            <a:avLst/>
          </a:prstGeom>
          <a:noFill/>
          <a:ln w="9525">
            <a:noFill/>
            <a:miter lim="800000"/>
            <a:headEnd/>
            <a:tailEnd/>
          </a:ln>
          <a:effectLst/>
        </p:spPr>
      </p:pic>
      <p:sp>
        <p:nvSpPr>
          <p:cNvPr id="11" name="角丸四角形 10"/>
          <p:cNvSpPr/>
          <p:nvPr/>
        </p:nvSpPr>
        <p:spPr>
          <a:xfrm>
            <a:off x="5072066" y="4000504"/>
            <a:ext cx="4000528" cy="8572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kumimoji="1" lang="en-US" altLang="ja-JP" dirty="0" smtClean="0">
                <a:latin typeface="Times New Roman" pitchFamily="18" charset="0"/>
                <a:cs typeface="Times New Roman" pitchFamily="18" charset="0"/>
              </a:rPr>
              <a:t>CLIO</a:t>
            </a:r>
            <a:r>
              <a:rPr kumimoji="1" lang="ja-JP" altLang="en-US" dirty="0" smtClean="0">
                <a:latin typeface="Times New Roman" pitchFamily="18" charset="0"/>
                <a:cs typeface="Times New Roman" pitchFamily="18" charset="0"/>
              </a:rPr>
              <a:t>振り子</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25</a:t>
            </a:fld>
            <a:endParaRPr kumimoji="1" lang="ja-JP" altLang="en-US"/>
          </a:p>
        </p:txBody>
      </p:sp>
      <p:sp>
        <p:nvSpPr>
          <p:cNvPr id="5" name="角丸四角形 4"/>
          <p:cNvSpPr/>
          <p:nvPr/>
        </p:nvSpPr>
        <p:spPr>
          <a:xfrm>
            <a:off x="5572132" y="2143116"/>
            <a:ext cx="3000396"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735419" y="2214554"/>
            <a:ext cx="2765671" cy="461665"/>
          </a:xfrm>
          <a:prstGeom prst="rect">
            <a:avLst/>
          </a:prstGeom>
          <a:noFill/>
        </p:spPr>
        <p:txBody>
          <a:bodyPr wrap="square" rtlCol="0">
            <a:spAutoFit/>
          </a:bodyPr>
          <a:lstStyle/>
          <a:p>
            <a:r>
              <a:rPr kumimoji="1" lang="en-US" altLang="ja-JP" sz="2400" dirty="0" smtClean="0"/>
              <a:t>CLIO</a:t>
            </a:r>
            <a:r>
              <a:rPr lang="ja-JP" altLang="en-US" sz="2400" dirty="0" err="1" smtClean="0"/>
              <a:t>での</a:t>
            </a:r>
            <a:r>
              <a:rPr lang="ja-JP" altLang="en-US" sz="2400" dirty="0" smtClean="0"/>
              <a:t>制御対象</a:t>
            </a:r>
            <a:endParaRPr kumimoji="1" lang="ja-JP" altLang="en-US" sz="2400" dirty="0"/>
          </a:p>
        </p:txBody>
      </p:sp>
      <p:sp>
        <p:nvSpPr>
          <p:cNvPr id="7" name="コンテンツ プレースホルダ 2"/>
          <p:cNvSpPr txBox="1">
            <a:spLocks/>
          </p:cNvSpPr>
          <p:nvPr/>
        </p:nvSpPr>
        <p:spPr>
          <a:xfrm>
            <a:off x="5378229" y="2857496"/>
            <a:ext cx="3143272" cy="857256"/>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kumimoji="1" lang="en-US" altLang="ja-JP"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0.5Hz</a:t>
            </a:r>
            <a:r>
              <a:rPr kumimoji="1" lang="ja-JP" altLang="en-US" sz="2000" b="0" i="0" u="none" strike="noStrike" kern="1200" cap="none" spc="0" normalizeH="0" baseline="0" noProof="0" dirty="0" smtClean="0">
                <a:ln>
                  <a:noFill/>
                </a:ln>
                <a:solidFill>
                  <a:schemeClr val="tx1"/>
                </a:solidFill>
                <a:effectLst/>
                <a:uLnTx/>
                <a:uFillTx/>
                <a:latin typeface="+mn-lt"/>
                <a:ea typeface="+mn-ea"/>
                <a:cs typeface="+mn-cs"/>
              </a:rPr>
              <a:t>の光軸並進運動</a:t>
            </a:r>
            <a:endParaRPr lang="en-US" altLang="ja-JP" sz="20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lang="en-US" altLang="ja-JP" sz="2000" dirty="0" smtClean="0">
                <a:latin typeface="Times New Roman" pitchFamily="18" charset="0"/>
                <a:cs typeface="Times New Roman" pitchFamily="18" charset="0"/>
              </a:rPr>
              <a:t>2Hz</a:t>
            </a:r>
            <a:r>
              <a:rPr lang="ja-JP" altLang="en-US" sz="2000" dirty="0" smtClean="0"/>
              <a:t>の</a:t>
            </a:r>
            <a:r>
              <a:rPr lang="en-US" altLang="ja-JP" sz="2000" dirty="0" smtClean="0">
                <a:solidFill>
                  <a:srgbClr val="FF0000"/>
                </a:solidFill>
                <a:latin typeface="Times New Roman" pitchFamily="18" charset="0"/>
                <a:cs typeface="Times New Roman" pitchFamily="18" charset="0"/>
              </a:rPr>
              <a:t>Yaw</a:t>
            </a:r>
            <a:r>
              <a:rPr lang="ja-JP" altLang="en-US" sz="2000" dirty="0" smtClean="0">
                <a:solidFill>
                  <a:srgbClr val="FF0000"/>
                </a:solidFill>
              </a:rPr>
              <a:t>運動</a:t>
            </a:r>
            <a:endParaRPr kumimoji="1" lang="en-US" altLang="ja-JP" sz="20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0" name="テキスト ボックス 9"/>
          <p:cNvSpPr txBox="1"/>
          <p:nvPr/>
        </p:nvSpPr>
        <p:spPr>
          <a:xfrm>
            <a:off x="5286380" y="4103474"/>
            <a:ext cx="3571932" cy="646331"/>
          </a:xfrm>
          <a:prstGeom prst="rect">
            <a:avLst/>
          </a:prstGeom>
          <a:noFill/>
        </p:spPr>
        <p:txBody>
          <a:bodyPr wrap="square" rtlCol="0">
            <a:spAutoFit/>
          </a:bodyPr>
          <a:lstStyle/>
          <a:p>
            <a:r>
              <a:rPr lang="ja-JP" altLang="en-US" dirty="0" smtClean="0"/>
              <a:t>アッパーマスに</a:t>
            </a:r>
            <a:r>
              <a:rPr lang="en-US" altLang="ja-JP" dirty="0" smtClean="0">
                <a:latin typeface="Times New Roman" pitchFamily="18" charset="0"/>
                <a:cs typeface="Times New Roman" pitchFamily="18" charset="0"/>
              </a:rPr>
              <a:t>corner cube prism</a:t>
            </a:r>
            <a:r>
              <a:rPr lang="ja-JP" altLang="en-US" dirty="0" smtClean="0"/>
              <a:t>を</a:t>
            </a:r>
            <a:r>
              <a:rPr lang="ja-JP" altLang="en-US" dirty="0" smtClean="0">
                <a:latin typeface="Times New Roman" pitchFamily="18" charset="0"/>
                <a:cs typeface="Times New Roman" pitchFamily="18" charset="0"/>
              </a:rPr>
              <a:t>２つ</a:t>
            </a:r>
            <a:r>
              <a:rPr lang="ja-JP" altLang="en-US" dirty="0" smtClean="0"/>
              <a:t>取り付ける</a:t>
            </a:r>
            <a:r>
              <a:rPr kumimoji="1" lang="ja-JP" altLang="en-US" dirty="0" smtClean="0"/>
              <a:t>（干渉計を２</a:t>
            </a:r>
            <a:r>
              <a:rPr lang="ja-JP" altLang="en-US" dirty="0" smtClean="0"/>
              <a:t>つ作成</a:t>
            </a:r>
            <a:r>
              <a:rPr kumimoji="1" lang="ja-JP" altLang="en-US" dirty="0" smtClean="0"/>
              <a:t>）</a:t>
            </a:r>
            <a:endParaRPr kumimoji="1" lang="ja-JP" altLang="en-US" dirty="0"/>
          </a:p>
        </p:txBody>
      </p:sp>
      <p:sp>
        <p:nvSpPr>
          <p:cNvPr id="14" name="テキスト ボックス 13"/>
          <p:cNvSpPr txBox="1"/>
          <p:nvPr/>
        </p:nvSpPr>
        <p:spPr>
          <a:xfrm>
            <a:off x="4500562" y="5417122"/>
            <a:ext cx="3000396" cy="369332"/>
          </a:xfrm>
          <a:prstGeom prst="rect">
            <a:avLst/>
          </a:prstGeom>
          <a:noFill/>
        </p:spPr>
        <p:txBody>
          <a:bodyPr wrap="square" rtlCol="0">
            <a:spAutoFit/>
          </a:bodyPr>
          <a:lstStyle/>
          <a:p>
            <a:r>
              <a:rPr kumimoji="1" lang="ja-JP" altLang="en-US" dirty="0" smtClean="0"/>
              <a:t>同相成分から光軸並進運動</a:t>
            </a:r>
            <a:endParaRPr kumimoji="1" lang="ja-JP" altLang="en-US" dirty="0"/>
          </a:p>
        </p:txBody>
      </p:sp>
      <p:sp>
        <p:nvSpPr>
          <p:cNvPr id="15" name="テキスト ボックス 14"/>
          <p:cNvSpPr txBox="1"/>
          <p:nvPr/>
        </p:nvSpPr>
        <p:spPr>
          <a:xfrm>
            <a:off x="4714876" y="5917188"/>
            <a:ext cx="2428892" cy="369332"/>
          </a:xfrm>
          <a:prstGeom prst="rect">
            <a:avLst/>
          </a:prstGeom>
          <a:noFill/>
        </p:spPr>
        <p:txBody>
          <a:bodyPr wrap="square" rtlCol="0">
            <a:spAutoFit/>
          </a:bodyPr>
          <a:lstStyle/>
          <a:p>
            <a:r>
              <a:rPr kumimoji="1" lang="ja-JP" altLang="en-US" dirty="0" smtClean="0"/>
              <a:t>差動成分から</a:t>
            </a:r>
            <a:r>
              <a:rPr kumimoji="1" lang="en-US" altLang="ja-JP" dirty="0" smtClean="0">
                <a:latin typeface="Times New Roman" pitchFamily="18" charset="0"/>
                <a:cs typeface="Times New Roman" pitchFamily="18" charset="0"/>
              </a:rPr>
              <a:t>Yaw</a:t>
            </a:r>
            <a:r>
              <a:rPr kumimoji="1" lang="ja-JP" altLang="en-US" dirty="0" smtClean="0"/>
              <a:t>運動</a:t>
            </a:r>
            <a:endParaRPr kumimoji="1" lang="ja-JP" altLang="en-US" dirty="0"/>
          </a:p>
        </p:txBody>
      </p:sp>
      <p:sp>
        <p:nvSpPr>
          <p:cNvPr id="16" name="左中かっこ 15"/>
          <p:cNvSpPr/>
          <p:nvPr/>
        </p:nvSpPr>
        <p:spPr>
          <a:xfrm flipH="1">
            <a:off x="7429520" y="5488560"/>
            <a:ext cx="285752" cy="785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7643802" y="5702874"/>
            <a:ext cx="1500198" cy="369332"/>
          </a:xfrm>
          <a:prstGeom prst="rect">
            <a:avLst/>
          </a:prstGeom>
          <a:noFill/>
        </p:spPr>
        <p:txBody>
          <a:bodyPr wrap="square" rtlCol="0">
            <a:spAutoFit/>
          </a:bodyPr>
          <a:lstStyle/>
          <a:p>
            <a:r>
              <a:rPr lang="ja-JP" altLang="en-US" dirty="0" smtClean="0"/>
              <a:t>の情報を得る</a:t>
            </a:r>
            <a:endParaRPr lang="en-US" altLang="ja-JP" dirty="0" smtClean="0"/>
          </a:p>
        </p:txBody>
      </p:sp>
      <p:sp>
        <p:nvSpPr>
          <p:cNvPr id="18" name="日付プレースホルダ 17"/>
          <p:cNvSpPr>
            <a:spLocks noGrp="1"/>
          </p:cNvSpPr>
          <p:nvPr>
            <p:ph type="dt" sz="half" idx="10"/>
          </p:nvPr>
        </p:nvSpPr>
        <p:spPr/>
        <p:txBody>
          <a:bodyPr/>
          <a:lstStyle/>
          <a:p>
            <a:r>
              <a:rPr kumimoji="1" lang="en-US" altLang="ja-JP" smtClean="0"/>
              <a:t>2008/06/06</a:t>
            </a:r>
            <a:endParaRPr kumimoji="1" lang="ja-JP" altLang="en-US"/>
          </a:p>
        </p:txBody>
      </p:sp>
      <p:sp>
        <p:nvSpPr>
          <p:cNvPr id="20" name="下矢印 19"/>
          <p:cNvSpPr/>
          <p:nvPr/>
        </p:nvSpPr>
        <p:spPr>
          <a:xfrm>
            <a:off x="6929454" y="3643314"/>
            <a:ext cx="142876"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6929454" y="5072074"/>
            <a:ext cx="142876"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857488" y="2000240"/>
            <a:ext cx="928694"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Laser</a:t>
            </a:r>
            <a:r>
              <a:rPr lang="ja-JP" altLang="en-US" sz="1400" dirty="0" smtClean="0">
                <a:latin typeface="Times New Roman" pitchFamily="18" charset="0"/>
                <a:cs typeface="Times New Roman" pitchFamily="18" charset="0"/>
              </a:rPr>
              <a:t>から</a:t>
            </a:r>
            <a:endParaRPr lang="en-US" altLang="ja-JP" sz="1400" dirty="0" smtClean="0">
              <a:latin typeface="Times New Roman" pitchFamily="18" charset="0"/>
              <a:cs typeface="Times New Roman" pitchFamily="18" charset="0"/>
            </a:endParaRPr>
          </a:p>
        </p:txBody>
      </p:sp>
      <p:sp>
        <p:nvSpPr>
          <p:cNvPr id="23" name="テキスト ボックス 22"/>
          <p:cNvSpPr txBox="1"/>
          <p:nvPr/>
        </p:nvSpPr>
        <p:spPr>
          <a:xfrm>
            <a:off x="4214810" y="2000240"/>
            <a:ext cx="642942" cy="307777"/>
          </a:xfrm>
          <a:prstGeom prst="rect">
            <a:avLst/>
          </a:prstGeom>
          <a:noFill/>
        </p:spPr>
        <p:txBody>
          <a:bodyPr wrap="square" rtlCol="0">
            <a:spAutoFit/>
          </a:bodyPr>
          <a:lstStyle/>
          <a:p>
            <a:r>
              <a:rPr lang="en-US" altLang="ja-JP" sz="1400" dirty="0" smtClean="0">
                <a:latin typeface="Times New Roman" pitchFamily="18" charset="0"/>
                <a:cs typeface="Times New Roman" pitchFamily="18" charset="0"/>
              </a:rPr>
              <a:t>PD</a:t>
            </a:r>
            <a:r>
              <a:rPr lang="ja-JP" altLang="en-US" sz="1400" dirty="0" smtClean="0">
                <a:latin typeface="Times New Roman" pitchFamily="18" charset="0"/>
                <a:cs typeface="Times New Roman" pitchFamily="18" charset="0"/>
              </a:rPr>
              <a:t>へ</a:t>
            </a:r>
            <a:endParaRPr lang="en-US" altLang="ja-JP" sz="1400" dirty="0" smtClean="0">
              <a:latin typeface="Times New Roman" pitchFamily="18" charset="0"/>
              <a:cs typeface="Times New Roman" pitchFamily="18" charset="0"/>
            </a:endParaRPr>
          </a:p>
        </p:txBody>
      </p:sp>
      <p:sp>
        <p:nvSpPr>
          <p:cNvPr id="24" name="下矢印 23"/>
          <p:cNvSpPr/>
          <p:nvPr/>
        </p:nvSpPr>
        <p:spPr>
          <a:xfrm>
            <a:off x="3143240" y="2428868"/>
            <a:ext cx="142876" cy="50006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flipH="1" flipV="1">
            <a:off x="4429124" y="2428868"/>
            <a:ext cx="142876" cy="500066"/>
          </a:xfrm>
          <a:prstGeom prst="downArrow">
            <a:avLst/>
          </a:prstGeom>
          <a:solidFill>
            <a:srgbClr val="FFC00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Times New Roman" pitchFamily="18" charset="0"/>
                <a:cs typeface="Times New Roman" pitchFamily="18" charset="0"/>
              </a:rPr>
              <a:t>Noise Spectrum</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26</a:t>
            </a:fld>
            <a:endParaRPr kumimoji="1" lang="ja-JP" altLang="en-US"/>
          </a:p>
        </p:txBody>
      </p:sp>
      <p:sp>
        <p:nvSpPr>
          <p:cNvPr id="18" name="日付プレースホルダ 17"/>
          <p:cNvSpPr>
            <a:spLocks noGrp="1"/>
          </p:cNvSpPr>
          <p:nvPr>
            <p:ph type="dt" sz="half" idx="10"/>
          </p:nvPr>
        </p:nvSpPr>
        <p:spPr/>
        <p:txBody>
          <a:bodyPr/>
          <a:lstStyle/>
          <a:p>
            <a:r>
              <a:rPr kumimoji="1" lang="en-US" altLang="ja-JP" smtClean="0"/>
              <a:t>2008/06/06</a:t>
            </a:r>
            <a:endParaRPr kumimoji="1" lang="ja-JP" altLang="en-US"/>
          </a:p>
        </p:txBody>
      </p:sp>
      <p:pic>
        <p:nvPicPr>
          <p:cNvPr id="92165" name="Picture 5"/>
          <p:cNvPicPr>
            <a:picLocks noChangeAspect="1" noChangeArrowheads="1"/>
          </p:cNvPicPr>
          <p:nvPr/>
        </p:nvPicPr>
        <p:blipFill>
          <a:blip r:embed="rId3">
            <a:lum bright="-16000" contrast="17000"/>
          </a:blip>
          <a:srcRect/>
          <a:stretch>
            <a:fillRect/>
          </a:stretch>
        </p:blipFill>
        <p:spPr bwMode="auto">
          <a:xfrm>
            <a:off x="1785918" y="1928802"/>
            <a:ext cx="4857784" cy="4529152"/>
          </a:xfrm>
          <a:prstGeom prst="rect">
            <a:avLst/>
          </a:prstGeom>
          <a:solidFill>
            <a:srgbClr val="FFC000"/>
          </a:solid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1" name="コンテンツ プレースホルダ 2"/>
          <p:cNvSpPr txBox="1">
            <a:spLocks/>
          </p:cNvSpPr>
          <p:nvPr/>
        </p:nvSpPr>
        <p:spPr>
          <a:xfrm>
            <a:off x="214282" y="1935480"/>
            <a:ext cx="8715436" cy="4389120"/>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lang="ja-JP" altLang="en-US" sz="2600" dirty="0" smtClean="0">
                <a:latin typeface="Times New Roman" pitchFamily="18" charset="0"/>
                <a:cs typeface="Times New Roman" pitchFamily="18" charset="0"/>
              </a:rPr>
              <a:t>現在</a:t>
            </a:r>
            <a:r>
              <a:rPr lang="en-US" altLang="ja-JP" sz="2600" dirty="0" smtClean="0">
                <a:latin typeface="Times New Roman" pitchFamily="18" charset="0"/>
                <a:cs typeface="Times New Roman" pitchFamily="18" charset="0"/>
              </a:rPr>
              <a:t>CLIO</a:t>
            </a:r>
            <a:r>
              <a:rPr lang="ja-JP" altLang="en-US" sz="2600" dirty="0" smtClean="0">
                <a:latin typeface="Times New Roman" pitchFamily="18" charset="0"/>
                <a:cs typeface="Times New Roman" pitchFamily="18" charset="0"/>
              </a:rPr>
              <a:t>では鏡の揺れを低減させるために、新たなダンピング法が計画されている</a:t>
            </a:r>
            <a:endParaRPr lang="en-US" altLang="ja-JP"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altLang="ja-JP"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altLang="ja-JP"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kumimoji="1" lang="ja-JP" alt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現在の</a:t>
            </a:r>
            <a:r>
              <a:rPr kumimoji="1" lang="en-US" altLang="ja-JP"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CLIO</a:t>
            </a:r>
            <a:r>
              <a:rPr kumimoji="1" lang="ja-JP" alt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のタンク等の構造から干渉計</a:t>
            </a:r>
            <a:r>
              <a:rPr lang="ja-JP" altLang="en-US" sz="2600" dirty="0" smtClean="0">
                <a:latin typeface="Times New Roman" pitchFamily="18" charset="0"/>
                <a:cs typeface="Times New Roman" pitchFamily="18" charset="0"/>
              </a:rPr>
              <a:t>を</a:t>
            </a:r>
            <a:r>
              <a:rPr kumimoji="1" lang="ja-JP" altLang="en-US" sz="2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タンデム干渉計</a:t>
            </a:r>
            <a:r>
              <a:rPr kumimoji="1" lang="ja-JP" altLang="en-US"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に選択</a:t>
            </a:r>
            <a:endParaRPr kumimoji="1" lang="en-US" altLang="ja-JP"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lang="en-US" altLang="ja-JP" sz="2600" dirty="0" smtClean="0">
                <a:latin typeface="Times New Roman" pitchFamily="18" charset="0"/>
                <a:cs typeface="Times New Roman" pitchFamily="18" charset="0"/>
              </a:rPr>
              <a:t>Yaw</a:t>
            </a:r>
            <a:r>
              <a:rPr lang="ja-JP" altLang="en-US" sz="2600" dirty="0" smtClean="0">
                <a:latin typeface="Times New Roman" pitchFamily="18" charset="0"/>
                <a:cs typeface="Times New Roman" pitchFamily="18" charset="0"/>
              </a:rPr>
              <a:t>運動をピックアップするため </a:t>
            </a:r>
            <a:r>
              <a:rPr lang="en-US" altLang="ja-JP" sz="2600" dirty="0" smtClean="0">
                <a:latin typeface="Times New Roman" pitchFamily="18" charset="0"/>
                <a:cs typeface="Times New Roman" pitchFamily="18" charset="0"/>
              </a:rPr>
              <a:t>upper mass </a:t>
            </a:r>
            <a:r>
              <a:rPr lang="ja-JP" altLang="en-US" sz="2600" dirty="0" smtClean="0">
                <a:latin typeface="Times New Roman" pitchFamily="18" charset="0"/>
                <a:cs typeface="Times New Roman" pitchFamily="18" charset="0"/>
              </a:rPr>
              <a:t>に</a:t>
            </a:r>
            <a:r>
              <a:rPr lang="en-US" altLang="ja-JP" sz="2600" dirty="0" smtClean="0">
                <a:latin typeface="Times New Roman" pitchFamily="18" charset="0"/>
                <a:cs typeface="Times New Roman" pitchFamily="18" charset="0"/>
              </a:rPr>
              <a:t>2</a:t>
            </a:r>
            <a:r>
              <a:rPr lang="ja-JP" altLang="en-US" sz="2600" dirty="0" err="1" smtClean="0">
                <a:latin typeface="Times New Roman" pitchFamily="18" charset="0"/>
                <a:cs typeface="Times New Roman" pitchFamily="18" charset="0"/>
              </a:rPr>
              <a:t>つの</a:t>
            </a:r>
            <a:r>
              <a:rPr lang="ja-JP" altLang="en-US" sz="2600" dirty="0" smtClean="0">
                <a:latin typeface="Times New Roman" pitchFamily="18" charset="0"/>
                <a:cs typeface="Times New Roman" pitchFamily="18" charset="0"/>
              </a:rPr>
              <a:t> </a:t>
            </a:r>
            <a:r>
              <a:rPr lang="en-US" altLang="ja-JP" sz="2600" dirty="0" smtClean="0">
                <a:latin typeface="Times New Roman" pitchFamily="18" charset="0"/>
                <a:cs typeface="Times New Roman" pitchFamily="18" charset="0"/>
              </a:rPr>
              <a:t>corner cube prism </a:t>
            </a:r>
            <a:r>
              <a:rPr lang="ja-JP" altLang="en-US" sz="2600" dirty="0" smtClean="0">
                <a:latin typeface="Times New Roman" pitchFamily="18" charset="0"/>
                <a:cs typeface="Times New Roman" pitchFamily="18" charset="0"/>
              </a:rPr>
              <a:t>を取り付け、干渉計を</a:t>
            </a:r>
            <a:r>
              <a:rPr lang="en-US" altLang="ja-JP" sz="2600" dirty="0" smtClean="0">
                <a:latin typeface="Times New Roman" pitchFamily="18" charset="0"/>
                <a:cs typeface="Times New Roman" pitchFamily="18" charset="0"/>
              </a:rPr>
              <a:t>2</a:t>
            </a:r>
            <a:r>
              <a:rPr lang="ja-JP" altLang="en-US" sz="2600" dirty="0" smtClean="0">
                <a:latin typeface="Times New Roman" pitchFamily="18" charset="0"/>
                <a:cs typeface="Times New Roman" pitchFamily="18" charset="0"/>
              </a:rPr>
              <a:t>つ作成する</a:t>
            </a:r>
            <a:endParaRPr lang="en-US" altLang="ja-JP"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lang="ja-JP" altLang="en-US" sz="2600" dirty="0" smtClean="0">
                <a:latin typeface="Times New Roman" pitchFamily="18" charset="0"/>
                <a:cs typeface="Times New Roman" pitchFamily="18" charset="0"/>
              </a:rPr>
              <a:t>ローカルコントロールすることで、地面振動による雑音をより抑えられることが期待されている</a:t>
            </a:r>
            <a:endParaRPr lang="en-US" altLang="ja-JP" sz="2600" dirty="0" smtClean="0">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1" lang="en-US" altLang="ja-JP"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6" name="角丸四角形 5"/>
          <p:cNvSpPr/>
          <p:nvPr/>
        </p:nvSpPr>
        <p:spPr>
          <a:xfrm>
            <a:off x="785786" y="2857496"/>
            <a:ext cx="7572428" cy="7143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lang="ja-JP" altLang="en-US" dirty="0" smtClean="0"/>
              <a:t>まとめ</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27</a:t>
            </a:fld>
            <a:endParaRPr kumimoji="1" lang="ja-JP" altLang="en-US"/>
          </a:p>
        </p:txBody>
      </p:sp>
      <p:sp>
        <p:nvSpPr>
          <p:cNvPr id="9" name="テキスト ボックス 8"/>
          <p:cNvSpPr txBox="1"/>
          <p:nvPr/>
        </p:nvSpPr>
        <p:spPr>
          <a:xfrm>
            <a:off x="825692" y="2944700"/>
            <a:ext cx="7500990" cy="523220"/>
          </a:xfrm>
          <a:prstGeom prst="rect">
            <a:avLst/>
          </a:prstGeom>
          <a:noFill/>
        </p:spPr>
        <p:txBody>
          <a:bodyPr wrap="square" rtlCol="0">
            <a:spAutoFit/>
          </a:bodyPr>
          <a:lstStyle/>
          <a:p>
            <a:r>
              <a:rPr kumimoji="1" lang="ja-JP" altLang="en-US" sz="2800" dirty="0" smtClean="0"/>
              <a:t>干渉計を変位センサーとするローカルコントロール</a:t>
            </a:r>
            <a:endParaRPr kumimoji="1" lang="ja-JP" altLang="en-US" sz="2800" dirty="0"/>
          </a:p>
        </p:txBody>
      </p:sp>
      <p:sp>
        <p:nvSpPr>
          <p:cNvPr id="10" name="日付プレースホルダ 9"/>
          <p:cNvSpPr>
            <a:spLocks noGrp="1"/>
          </p:cNvSpPr>
          <p:nvPr>
            <p:ph type="dt" sz="half" idx="10"/>
          </p:nvPr>
        </p:nvSpPr>
        <p:spPr/>
        <p:txBody>
          <a:bodyPr/>
          <a:lstStyle/>
          <a:p>
            <a:r>
              <a:rPr kumimoji="1" lang="en-US" altLang="ja-JP" smtClean="0"/>
              <a:t>2008/06/06</a:t>
            </a: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en-US" altLang="ja-JP" dirty="0" smtClean="0">
                <a:latin typeface="Times New Roman" pitchFamily="18" charset="0"/>
                <a:cs typeface="Times New Roman" pitchFamily="18" charset="0"/>
              </a:rPr>
              <a:t>CLIO</a:t>
            </a:r>
            <a:r>
              <a:rPr lang="ja-JP" altLang="en-US" dirty="0" smtClean="0">
                <a:latin typeface="Times New Roman" pitchFamily="18" charset="0"/>
                <a:cs typeface="Times New Roman" pitchFamily="18" charset="0"/>
              </a:rPr>
              <a:t>の課題</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3</a:t>
            </a:fld>
            <a:endParaRPr kumimoji="1" lang="ja-JP" alt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角丸四角形 10"/>
          <p:cNvSpPr/>
          <p:nvPr/>
        </p:nvSpPr>
        <p:spPr>
          <a:xfrm>
            <a:off x="1142976" y="2071678"/>
            <a:ext cx="2428892"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285852" y="2143116"/>
            <a:ext cx="2214578" cy="523220"/>
          </a:xfrm>
          <a:prstGeom prst="rect">
            <a:avLst/>
          </a:prstGeom>
          <a:noFill/>
        </p:spPr>
        <p:txBody>
          <a:bodyPr wrap="square" rtlCol="0">
            <a:spAutoFit/>
          </a:bodyPr>
          <a:lstStyle/>
          <a:p>
            <a:r>
              <a:rPr kumimoji="1" lang="en-US" altLang="ja-JP" sz="2800" dirty="0" smtClean="0"/>
              <a:t>CLIO</a:t>
            </a:r>
            <a:r>
              <a:rPr lang="ja-JP" altLang="en-US" sz="2800" dirty="0" smtClean="0"/>
              <a:t>の現状</a:t>
            </a:r>
            <a:endParaRPr kumimoji="1" lang="en-US" altLang="ja-JP" sz="2800" dirty="0" smtClean="0"/>
          </a:p>
        </p:txBody>
      </p:sp>
      <p:sp>
        <p:nvSpPr>
          <p:cNvPr id="13" name="下矢印 12"/>
          <p:cNvSpPr/>
          <p:nvPr/>
        </p:nvSpPr>
        <p:spPr>
          <a:xfrm>
            <a:off x="4214810" y="5214950"/>
            <a:ext cx="785818"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143504" y="4214818"/>
            <a:ext cx="3714776" cy="100013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143108" y="3714752"/>
            <a:ext cx="4357718" cy="400110"/>
          </a:xfrm>
          <a:prstGeom prst="rect">
            <a:avLst/>
          </a:prstGeom>
          <a:noFill/>
        </p:spPr>
        <p:txBody>
          <a:bodyPr wrap="square" rtlCol="0">
            <a:spAutoFit/>
          </a:bodyPr>
          <a:lstStyle/>
          <a:p>
            <a:r>
              <a:rPr kumimoji="1" lang="ja-JP" altLang="en-US" sz="2000" dirty="0" smtClean="0"/>
              <a:t>室温：十分なダンピング効果が得られる</a:t>
            </a:r>
            <a:endParaRPr kumimoji="1" lang="ja-JP" altLang="en-US" sz="2000" dirty="0"/>
          </a:p>
        </p:txBody>
      </p:sp>
      <p:sp>
        <p:nvSpPr>
          <p:cNvPr id="17" name="角丸四角形 16"/>
          <p:cNvSpPr/>
          <p:nvPr/>
        </p:nvSpPr>
        <p:spPr>
          <a:xfrm>
            <a:off x="2428860" y="5715016"/>
            <a:ext cx="4429156"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00298" y="5786454"/>
            <a:ext cx="4214842" cy="523220"/>
          </a:xfrm>
          <a:prstGeom prst="rect">
            <a:avLst/>
          </a:prstGeom>
          <a:noFill/>
        </p:spPr>
        <p:txBody>
          <a:bodyPr wrap="square" rtlCol="0">
            <a:spAutoFit/>
          </a:bodyPr>
          <a:lstStyle/>
          <a:p>
            <a:r>
              <a:rPr lang="ja-JP" altLang="en-US" sz="2800" dirty="0" smtClean="0"/>
              <a:t>新たなダンピング法が必要</a:t>
            </a:r>
            <a:endParaRPr kumimoji="1" lang="ja-JP" altLang="en-US" sz="2800" dirty="0"/>
          </a:p>
        </p:txBody>
      </p:sp>
      <p:sp>
        <p:nvSpPr>
          <p:cNvPr id="20" name="テキスト ボックス 19"/>
          <p:cNvSpPr txBox="1"/>
          <p:nvPr/>
        </p:nvSpPr>
        <p:spPr>
          <a:xfrm>
            <a:off x="1500166" y="2786058"/>
            <a:ext cx="6572296" cy="954107"/>
          </a:xfrm>
          <a:prstGeom prst="rect">
            <a:avLst/>
          </a:prstGeom>
          <a:noFill/>
        </p:spPr>
        <p:txBody>
          <a:bodyPr wrap="square" rtlCol="0">
            <a:spAutoFit/>
          </a:bodyPr>
          <a:lstStyle/>
          <a:p>
            <a:r>
              <a:rPr lang="ja-JP" altLang="en-US" sz="2800" dirty="0" smtClean="0"/>
              <a:t>振り子の並進運動を抑えるため、マグネットダンピングを使用</a:t>
            </a:r>
            <a:endParaRPr kumimoji="1" lang="en-US" altLang="ja-JP" sz="2800" dirty="0" smtClean="0"/>
          </a:p>
        </p:txBody>
      </p:sp>
      <p:sp>
        <p:nvSpPr>
          <p:cNvPr id="24" name="曲折矢印 23"/>
          <p:cNvSpPr/>
          <p:nvPr/>
        </p:nvSpPr>
        <p:spPr>
          <a:xfrm flipV="1">
            <a:off x="1071538" y="3929066"/>
            <a:ext cx="500066" cy="500066"/>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左中かっこ 24"/>
          <p:cNvSpPr/>
          <p:nvPr/>
        </p:nvSpPr>
        <p:spPr>
          <a:xfrm>
            <a:off x="1857356" y="3929066"/>
            <a:ext cx="142876" cy="6429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2143108" y="4286256"/>
            <a:ext cx="2357454" cy="707886"/>
          </a:xfrm>
          <a:prstGeom prst="rect">
            <a:avLst/>
          </a:prstGeom>
          <a:noFill/>
        </p:spPr>
        <p:txBody>
          <a:bodyPr wrap="square" rtlCol="0">
            <a:spAutoFit/>
          </a:bodyPr>
          <a:lstStyle/>
          <a:p>
            <a:r>
              <a:rPr lang="ja-JP" altLang="en-US" sz="2000" dirty="0" smtClean="0">
                <a:solidFill>
                  <a:srgbClr val="FF0000"/>
                </a:solidFill>
              </a:rPr>
              <a:t>低温</a:t>
            </a:r>
            <a:r>
              <a:rPr kumimoji="1" lang="ja-JP" altLang="en-US" sz="2000" dirty="0" smtClean="0">
                <a:solidFill>
                  <a:srgbClr val="FF0000"/>
                </a:solidFill>
              </a:rPr>
              <a:t>：ダンピングとしての効果が弱まる</a:t>
            </a:r>
            <a:endParaRPr kumimoji="1" lang="ja-JP" altLang="en-US" sz="2000" dirty="0">
              <a:solidFill>
                <a:srgbClr val="FF0000"/>
              </a:solidFill>
            </a:endParaRPr>
          </a:p>
        </p:txBody>
      </p:sp>
      <p:sp>
        <p:nvSpPr>
          <p:cNvPr id="27" name="下矢印 26"/>
          <p:cNvSpPr/>
          <p:nvPr/>
        </p:nvSpPr>
        <p:spPr>
          <a:xfrm rot="16200000">
            <a:off x="4679157" y="4607727"/>
            <a:ext cx="142876"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143504" y="4286256"/>
            <a:ext cx="3857620" cy="830997"/>
          </a:xfrm>
          <a:prstGeom prst="rect">
            <a:avLst/>
          </a:prstGeom>
          <a:noFill/>
        </p:spPr>
        <p:txBody>
          <a:bodyPr wrap="square" rtlCol="0">
            <a:spAutoFit/>
          </a:bodyPr>
          <a:lstStyle/>
          <a:p>
            <a:r>
              <a:rPr kumimoji="1" lang="ja-JP" altLang="en-US" sz="2400" dirty="0" smtClean="0">
                <a:latin typeface="Times New Roman" pitchFamily="18" charset="0"/>
                <a:cs typeface="Times New Roman" pitchFamily="18" charset="0"/>
              </a:rPr>
              <a:t>振り子振動が止まらず、</a:t>
            </a:r>
            <a:r>
              <a:rPr kumimoji="1" lang="en-US" altLang="ja-JP" sz="2400" dirty="0" smtClean="0">
                <a:latin typeface="Times New Roman" pitchFamily="18" charset="0"/>
                <a:cs typeface="Times New Roman" pitchFamily="18" charset="0"/>
              </a:rPr>
              <a:t>100m cavity</a:t>
            </a:r>
            <a:r>
              <a:rPr kumimoji="1" lang="ja-JP" altLang="en-US" sz="2400" dirty="0" smtClean="0">
                <a:latin typeface="Times New Roman" pitchFamily="18" charset="0"/>
                <a:cs typeface="Times New Roman" pitchFamily="18" charset="0"/>
              </a:rPr>
              <a:t>の制御が難しい</a:t>
            </a:r>
            <a:endParaRPr kumimoji="1" lang="ja-JP" altLang="en-US" sz="2400" dirty="0">
              <a:latin typeface="Times New Roman" pitchFamily="18" charset="0"/>
              <a:cs typeface="Times New Roman" pitchFamily="18" charset="0"/>
            </a:endParaRPr>
          </a:p>
        </p:txBody>
      </p:sp>
      <p:sp>
        <p:nvSpPr>
          <p:cNvPr id="19" name="日付プレースホルダ 18"/>
          <p:cNvSpPr>
            <a:spLocks noGrp="1"/>
          </p:cNvSpPr>
          <p:nvPr>
            <p:ph type="dt" sz="half" idx="10"/>
          </p:nvPr>
        </p:nvSpPr>
        <p:spPr/>
        <p:txBody>
          <a:bodyPr/>
          <a:lstStyle/>
          <a:p>
            <a:r>
              <a:rPr kumimoji="1" lang="en-US" altLang="ja-JP" smtClean="0"/>
              <a:t>2008/06/06</a:t>
            </a: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latin typeface="Times New Roman" pitchFamily="18" charset="0"/>
                <a:cs typeface="Times New Roman" pitchFamily="18" charset="0"/>
              </a:rPr>
              <a:t>低温干渉計</a:t>
            </a:r>
            <a:r>
              <a:rPr lang="en-US" altLang="ja-JP" dirty="0" smtClean="0">
                <a:latin typeface="Times New Roman" pitchFamily="18" charset="0"/>
                <a:cs typeface="Times New Roman" pitchFamily="18" charset="0"/>
              </a:rPr>
              <a:t>(LCGT)</a:t>
            </a:r>
            <a:r>
              <a:rPr lang="ja-JP" altLang="en-US" dirty="0" smtClean="0">
                <a:latin typeface="Times New Roman" pitchFamily="18" charset="0"/>
                <a:cs typeface="Times New Roman" pitchFamily="18" charset="0"/>
              </a:rPr>
              <a:t>の課題</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4</a:t>
            </a:fld>
            <a:endParaRPr kumimoji="1" lang="ja-JP" altLang="en-U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27" name="Object 3"/>
          <p:cNvGraphicFramePr>
            <a:graphicFrameLocks noChangeAspect="1"/>
          </p:cNvGraphicFramePr>
          <p:nvPr/>
        </p:nvGraphicFramePr>
        <p:xfrm>
          <a:off x="652463" y="2101850"/>
          <a:ext cx="5659437" cy="4054475"/>
        </p:xfrm>
        <a:graphic>
          <a:graphicData uri="http://schemas.openxmlformats.org/presentationml/2006/ole">
            <p:oleObj spid="_x0000_s1027" name="Drawing" r:id="rId5" imgW="9239098" imgH="6600825" progId="Canvas.Drawing.X">
              <p:embed/>
            </p:oleObj>
          </a:graphicData>
        </a:graphic>
      </p:graphicFrame>
      <p:sp>
        <p:nvSpPr>
          <p:cNvPr id="11" name="角丸四角形 10"/>
          <p:cNvSpPr/>
          <p:nvPr/>
        </p:nvSpPr>
        <p:spPr>
          <a:xfrm>
            <a:off x="6072198" y="2143116"/>
            <a:ext cx="2500330" cy="107157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86512" y="2214554"/>
            <a:ext cx="2143140" cy="923330"/>
          </a:xfrm>
          <a:prstGeom prst="rect">
            <a:avLst/>
          </a:prstGeom>
          <a:noFill/>
        </p:spPr>
        <p:txBody>
          <a:bodyPr wrap="square" rtlCol="0">
            <a:spAutoFit/>
          </a:bodyPr>
          <a:lstStyle/>
          <a:p>
            <a:r>
              <a:rPr kumimoji="1" lang="ja-JP" altLang="en-US" dirty="0" smtClean="0"/>
              <a:t>アッパーマスと輻射シールドを</a:t>
            </a:r>
            <a:r>
              <a:rPr kumimoji="1" lang="en-US" altLang="ja-JP" dirty="0" smtClean="0">
                <a:latin typeface="Times New Roman" pitchFamily="18" charset="0"/>
                <a:cs typeface="Times New Roman" pitchFamily="18" charset="0"/>
              </a:rPr>
              <a:t>heat link </a:t>
            </a:r>
            <a:r>
              <a:rPr kumimoji="1" lang="ja-JP" altLang="en-US" dirty="0" smtClean="0"/>
              <a:t>で接続</a:t>
            </a:r>
            <a:endParaRPr kumimoji="1" lang="ja-JP" altLang="en-US" dirty="0"/>
          </a:p>
        </p:txBody>
      </p:sp>
      <p:sp>
        <p:nvSpPr>
          <p:cNvPr id="13" name="下矢印 12"/>
          <p:cNvSpPr/>
          <p:nvPr/>
        </p:nvSpPr>
        <p:spPr>
          <a:xfrm>
            <a:off x="7143768" y="3429000"/>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072198" y="3929066"/>
            <a:ext cx="2500330" cy="100013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215074" y="4000504"/>
            <a:ext cx="2214578" cy="928694"/>
          </a:xfrm>
          <a:prstGeom prst="rect">
            <a:avLst/>
          </a:prstGeom>
          <a:noFill/>
        </p:spPr>
        <p:txBody>
          <a:bodyPr wrap="square" rtlCol="0">
            <a:spAutoFit/>
          </a:bodyPr>
          <a:lstStyle/>
          <a:p>
            <a:r>
              <a:rPr lang="ja-JP" altLang="en-US" dirty="0" smtClean="0"/>
              <a:t>鏡内部で生じた熱は </a:t>
            </a:r>
            <a:r>
              <a:rPr lang="en-US" altLang="ja-JP" dirty="0" smtClean="0">
                <a:latin typeface="Times New Roman" pitchFamily="18" charset="0"/>
                <a:cs typeface="Times New Roman" pitchFamily="18" charset="0"/>
              </a:rPr>
              <a:t>heat link </a:t>
            </a:r>
            <a:r>
              <a:rPr lang="ja-JP" altLang="en-US" dirty="0" smtClean="0"/>
              <a:t>を介して</a:t>
            </a:r>
            <a:endParaRPr lang="en-US" altLang="ja-JP" dirty="0" smtClean="0"/>
          </a:p>
          <a:p>
            <a:r>
              <a:rPr lang="ja-JP" altLang="en-US" dirty="0" smtClean="0"/>
              <a:t>シールドに排熱</a:t>
            </a:r>
            <a:endParaRPr kumimoji="1" lang="ja-JP" altLang="en-US" dirty="0"/>
          </a:p>
        </p:txBody>
      </p:sp>
      <p:sp>
        <p:nvSpPr>
          <p:cNvPr id="16" name="下矢印 15"/>
          <p:cNvSpPr/>
          <p:nvPr/>
        </p:nvSpPr>
        <p:spPr>
          <a:xfrm>
            <a:off x="7143768" y="5072074"/>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072198" y="5572140"/>
            <a:ext cx="2428892" cy="50006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429388" y="5631436"/>
            <a:ext cx="1785950" cy="369332"/>
          </a:xfrm>
          <a:prstGeom prst="rect">
            <a:avLst/>
          </a:prstGeom>
          <a:noFill/>
        </p:spPr>
        <p:txBody>
          <a:bodyPr wrap="square" rtlCol="0">
            <a:spAutoFit/>
          </a:bodyPr>
          <a:lstStyle/>
          <a:p>
            <a:r>
              <a:rPr kumimoji="1" lang="ja-JP" altLang="en-US" dirty="0" smtClean="0"/>
              <a:t>鏡を低温に維持</a:t>
            </a:r>
            <a:endParaRPr kumimoji="1" lang="ja-JP" altLang="en-US" dirty="0"/>
          </a:p>
        </p:txBody>
      </p:sp>
      <p:sp>
        <p:nvSpPr>
          <p:cNvPr id="21" name="角丸四角形 20"/>
          <p:cNvSpPr/>
          <p:nvPr/>
        </p:nvSpPr>
        <p:spPr>
          <a:xfrm>
            <a:off x="3786182" y="4071942"/>
            <a:ext cx="2143140" cy="107157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29058" y="4143380"/>
            <a:ext cx="1928826" cy="923330"/>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Heat link</a:t>
            </a:r>
            <a:r>
              <a:rPr kumimoji="1" lang="ja-JP" altLang="en-US" dirty="0" smtClean="0"/>
              <a:t>によりシールドの機械的振動が鏡に伝達</a:t>
            </a:r>
            <a:endParaRPr kumimoji="1" lang="ja-JP" altLang="en-US" dirty="0"/>
          </a:p>
        </p:txBody>
      </p:sp>
      <p:sp>
        <p:nvSpPr>
          <p:cNvPr id="19" name="日付プレースホルダ 18"/>
          <p:cNvSpPr>
            <a:spLocks noGrp="1"/>
          </p:cNvSpPr>
          <p:nvPr>
            <p:ph type="dt" sz="half" idx="10"/>
          </p:nvPr>
        </p:nvSpPr>
        <p:spPr/>
        <p:txBody>
          <a:bodyPr/>
          <a:lstStyle/>
          <a:p>
            <a:r>
              <a:rPr kumimoji="1" lang="en-US" altLang="ja-JP" smtClean="0"/>
              <a:t>2008/06/06</a:t>
            </a:r>
            <a:endParaRPr kumimoji="1" lang="ja-JP"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lide(fromBottom)">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1" name="角丸四角形 20"/>
          <p:cNvSpPr/>
          <p:nvPr/>
        </p:nvSpPr>
        <p:spPr>
          <a:xfrm>
            <a:off x="3357554" y="5429264"/>
            <a:ext cx="2500330"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lang="ja-JP" altLang="en-US" dirty="0" smtClean="0">
                <a:latin typeface="Times New Roman" pitchFamily="18" charset="0"/>
                <a:cs typeface="Times New Roman" pitchFamily="18" charset="0"/>
              </a:rPr>
              <a:t>解決方法</a:t>
            </a:r>
            <a:r>
              <a:rPr lang="en-US" altLang="ja-JP" dirty="0" smtClean="0">
                <a:latin typeface="Times New Roman" pitchFamily="18" charset="0"/>
                <a:cs typeface="Times New Roman" pitchFamily="18" charset="0"/>
              </a:rPr>
              <a:t>(Local Control)</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smtClean="0"/>
              <a:t>重力波研究交流会　</a:t>
            </a:r>
            <a:r>
              <a:rPr kumimoji="1" lang="en-US" altLang="ja-JP" smtClean="0"/>
              <a:t>@</a:t>
            </a:r>
            <a:r>
              <a:rPr kumimoji="1" lang="ja-JP" altLang="en-US"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5</a:t>
            </a:fld>
            <a:endParaRPr kumimoji="1" lang="ja-JP" alt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テキスト ボックス 12"/>
          <p:cNvSpPr txBox="1"/>
          <p:nvPr/>
        </p:nvSpPr>
        <p:spPr>
          <a:xfrm>
            <a:off x="3397460" y="5572140"/>
            <a:ext cx="2341688" cy="523220"/>
          </a:xfrm>
          <a:prstGeom prst="rect">
            <a:avLst/>
          </a:prstGeom>
          <a:noFill/>
        </p:spPr>
        <p:txBody>
          <a:bodyPr wrap="square" rtlCol="0">
            <a:spAutoFit/>
          </a:bodyPr>
          <a:lstStyle/>
          <a:p>
            <a:r>
              <a:rPr lang="ja-JP" altLang="en-US" sz="2800" dirty="0" smtClean="0">
                <a:solidFill>
                  <a:srgbClr val="FF0000"/>
                </a:solidFill>
              </a:rPr>
              <a:t>干渉計</a:t>
            </a:r>
            <a:r>
              <a:rPr lang="ja-JP" altLang="en-US" sz="2800" dirty="0" smtClean="0"/>
              <a:t>を選択</a:t>
            </a:r>
            <a:endParaRPr kumimoji="1" lang="ja-JP" altLang="en-US" sz="2800" dirty="0"/>
          </a:p>
        </p:txBody>
      </p:sp>
      <p:sp>
        <p:nvSpPr>
          <p:cNvPr id="18" name="下矢印 17"/>
          <p:cNvSpPr/>
          <p:nvPr/>
        </p:nvSpPr>
        <p:spPr>
          <a:xfrm>
            <a:off x="4429124" y="4929198"/>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71538" y="4286256"/>
            <a:ext cx="7643866" cy="523220"/>
          </a:xfrm>
          <a:prstGeom prst="rect">
            <a:avLst/>
          </a:prstGeom>
          <a:noFill/>
        </p:spPr>
        <p:txBody>
          <a:bodyPr wrap="square" rtlCol="0">
            <a:spAutoFit/>
          </a:bodyPr>
          <a:lstStyle/>
          <a:p>
            <a:r>
              <a:rPr kumimoji="1" lang="ja-JP" altLang="en-US" sz="2800" dirty="0" smtClean="0"/>
              <a:t>揺れが小さいため、高感度の変位センサーが必要</a:t>
            </a:r>
            <a:endParaRPr kumimoji="1" lang="ja-JP" altLang="en-US" sz="2800" dirty="0"/>
          </a:p>
        </p:txBody>
      </p:sp>
      <p:sp>
        <p:nvSpPr>
          <p:cNvPr id="23" name="日付プレースホルダ 22"/>
          <p:cNvSpPr>
            <a:spLocks noGrp="1"/>
          </p:cNvSpPr>
          <p:nvPr>
            <p:ph type="dt" sz="half" idx="10"/>
          </p:nvPr>
        </p:nvSpPr>
        <p:spPr/>
        <p:txBody>
          <a:bodyPr/>
          <a:lstStyle/>
          <a:p>
            <a:r>
              <a:rPr kumimoji="1" lang="en-US" altLang="ja-JP" smtClean="0"/>
              <a:t>2008/06/06</a:t>
            </a:r>
            <a:endParaRPr kumimoji="1" lang="ja-JP" altLang="en-US"/>
          </a:p>
        </p:txBody>
      </p:sp>
      <p:sp>
        <p:nvSpPr>
          <p:cNvPr id="24" name="角丸四角形 23"/>
          <p:cNvSpPr/>
          <p:nvPr/>
        </p:nvSpPr>
        <p:spPr>
          <a:xfrm>
            <a:off x="500034" y="2143116"/>
            <a:ext cx="3571900" cy="7858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34759" y="2285992"/>
            <a:ext cx="3265737" cy="523220"/>
          </a:xfrm>
          <a:prstGeom prst="rect">
            <a:avLst/>
          </a:prstGeom>
          <a:noFill/>
        </p:spPr>
        <p:txBody>
          <a:bodyPr wrap="square" rtlCol="0">
            <a:spAutoFit/>
          </a:bodyPr>
          <a:lstStyle/>
          <a:p>
            <a:r>
              <a:rPr kumimoji="1" lang="en-US" altLang="ja-JP" sz="2800" dirty="0" smtClean="0"/>
              <a:t>CLIO</a:t>
            </a:r>
            <a:r>
              <a:rPr lang="ja-JP" altLang="en-US" sz="2800" dirty="0" err="1" smtClean="0"/>
              <a:t>での</a:t>
            </a:r>
            <a:r>
              <a:rPr lang="ja-JP" altLang="en-US" sz="2800" dirty="0" smtClean="0"/>
              <a:t>制御対象</a:t>
            </a:r>
            <a:endParaRPr kumimoji="1" lang="ja-JP" altLang="en-US" sz="2800" dirty="0"/>
          </a:p>
        </p:txBody>
      </p:sp>
      <p:sp>
        <p:nvSpPr>
          <p:cNvPr id="26" name="コンテンツ プレースホルダ 2"/>
          <p:cNvSpPr txBox="1">
            <a:spLocks/>
          </p:cNvSpPr>
          <p:nvPr/>
        </p:nvSpPr>
        <p:spPr>
          <a:xfrm>
            <a:off x="457200" y="3000372"/>
            <a:ext cx="3829048" cy="1000132"/>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kumimoji="1" lang="en-US" altLang="ja-JP"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0.5Hz</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の光軸並進運動</a:t>
            </a:r>
            <a:endParaRPr lang="en-US" altLang="ja-JP"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pitchFamily="2" charset="2"/>
              <a:buChar char="l"/>
              <a:tabLst/>
              <a:defRPr/>
            </a:pPr>
            <a:r>
              <a:rPr lang="en-US" altLang="ja-JP" sz="2600" dirty="0" smtClean="0">
                <a:latin typeface="Times New Roman" pitchFamily="18" charset="0"/>
                <a:cs typeface="Times New Roman" pitchFamily="18" charset="0"/>
              </a:rPr>
              <a:t>2Hz</a:t>
            </a:r>
            <a:r>
              <a:rPr lang="ja-JP" altLang="en-US" sz="2600" dirty="0" smtClean="0"/>
              <a:t>の</a:t>
            </a:r>
            <a:r>
              <a:rPr lang="en-US" altLang="ja-JP" sz="2600" dirty="0" smtClean="0">
                <a:latin typeface="Times New Roman" pitchFamily="18" charset="0"/>
                <a:cs typeface="Times New Roman" pitchFamily="18" charset="0"/>
              </a:rPr>
              <a:t>Yaw</a:t>
            </a:r>
            <a:r>
              <a:rPr lang="ja-JP" altLang="en-US" sz="2600" dirty="0" smtClean="0"/>
              <a:t>運動</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8" name="曲折矢印 27"/>
          <p:cNvSpPr/>
          <p:nvPr/>
        </p:nvSpPr>
        <p:spPr>
          <a:xfrm flipV="1">
            <a:off x="500034" y="4143380"/>
            <a:ext cx="500066" cy="500066"/>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latin typeface="Times New Roman" pitchFamily="18" charset="0"/>
                <a:cs typeface="Times New Roman" pitchFamily="18" charset="0"/>
              </a:rPr>
              <a:t>解決方法</a:t>
            </a:r>
            <a:r>
              <a:rPr lang="en-US" altLang="ja-JP" dirty="0" smtClean="0">
                <a:latin typeface="Times New Roman" pitchFamily="18" charset="0"/>
                <a:cs typeface="Times New Roman" pitchFamily="18" charset="0"/>
              </a:rPr>
              <a:t>(Local Control)</a:t>
            </a:r>
            <a:endParaRPr kumimoji="1" lang="ja-JP" altLang="en-US" dirty="0">
              <a:latin typeface="Times New Roman" pitchFamily="18" charset="0"/>
              <a:cs typeface="Times New Roman" pitchFamily="18" charset="0"/>
            </a:endParaRPr>
          </a:p>
        </p:txBody>
      </p:sp>
      <p:sp>
        <p:nvSpPr>
          <p:cNvPr id="3" name="フッター プレースホルダ 2"/>
          <p:cNvSpPr>
            <a:spLocks noGrp="1"/>
          </p:cNvSpPr>
          <p:nvPr>
            <p:ph type="ftr" sz="quarter" idx="11"/>
          </p:nvPr>
        </p:nvSpPr>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6</a:t>
            </a:fld>
            <a:endParaRPr kumimoji="1" lang="ja-JP" altLang="en-US"/>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51" name="Object 3"/>
          <p:cNvGraphicFramePr>
            <a:graphicFrameLocks noChangeAspect="1"/>
          </p:cNvGraphicFramePr>
          <p:nvPr/>
        </p:nvGraphicFramePr>
        <p:xfrm>
          <a:off x="541338" y="2108200"/>
          <a:ext cx="5740400" cy="4022725"/>
        </p:xfrm>
        <a:graphic>
          <a:graphicData uri="http://schemas.openxmlformats.org/presentationml/2006/ole">
            <p:oleObj spid="_x0000_s2051" name="Drawing" r:id="rId5" imgW="9410548" imgH="6591110" progId="Canvas.Drawing.X">
              <p:embed/>
            </p:oleObj>
          </a:graphicData>
        </a:graphic>
      </p:graphicFrame>
      <p:sp>
        <p:nvSpPr>
          <p:cNvPr id="9" name="角丸四角形 8"/>
          <p:cNvSpPr/>
          <p:nvPr/>
        </p:nvSpPr>
        <p:spPr>
          <a:xfrm>
            <a:off x="6072198" y="2143116"/>
            <a:ext cx="2500330" cy="8572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83542" y="2246086"/>
            <a:ext cx="2286016" cy="646331"/>
          </a:xfrm>
          <a:prstGeom prst="rect">
            <a:avLst/>
          </a:prstGeom>
          <a:noFill/>
        </p:spPr>
        <p:txBody>
          <a:bodyPr wrap="square" rtlCol="0">
            <a:spAutoFit/>
          </a:bodyPr>
          <a:lstStyle/>
          <a:p>
            <a:r>
              <a:rPr kumimoji="1" lang="ja-JP" altLang="en-US" dirty="0" smtClean="0"/>
              <a:t>アッパーマス</a:t>
            </a:r>
            <a:r>
              <a:rPr lang="ja-JP" altLang="en-US" dirty="0" smtClean="0"/>
              <a:t>を用いて干渉計を作成</a:t>
            </a:r>
            <a:endParaRPr kumimoji="1" lang="ja-JP" altLang="en-US" dirty="0"/>
          </a:p>
        </p:txBody>
      </p:sp>
      <p:sp>
        <p:nvSpPr>
          <p:cNvPr id="11" name="下矢印 10"/>
          <p:cNvSpPr/>
          <p:nvPr/>
        </p:nvSpPr>
        <p:spPr>
          <a:xfrm>
            <a:off x="7143768" y="3143248"/>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072198" y="3643314"/>
            <a:ext cx="2500330" cy="8572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72198" y="3714752"/>
            <a:ext cx="2500330" cy="646331"/>
          </a:xfrm>
          <a:prstGeom prst="rect">
            <a:avLst/>
          </a:prstGeom>
          <a:noFill/>
        </p:spPr>
        <p:txBody>
          <a:bodyPr wrap="square" rtlCol="0">
            <a:spAutoFit/>
          </a:bodyPr>
          <a:lstStyle/>
          <a:p>
            <a:r>
              <a:rPr lang="ja-JP" altLang="en-US" dirty="0" smtClean="0"/>
              <a:t>干渉計をセンサーとしてフィードバック制御</a:t>
            </a:r>
            <a:endParaRPr kumimoji="1" lang="ja-JP" altLang="en-US" dirty="0"/>
          </a:p>
        </p:txBody>
      </p:sp>
      <p:sp>
        <p:nvSpPr>
          <p:cNvPr id="18" name="下矢印 17"/>
          <p:cNvSpPr/>
          <p:nvPr/>
        </p:nvSpPr>
        <p:spPr>
          <a:xfrm>
            <a:off x="7143768" y="4643446"/>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6072198" y="5143512"/>
            <a:ext cx="2428892" cy="78581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6500826" y="5214950"/>
            <a:ext cx="1643074" cy="646331"/>
          </a:xfrm>
          <a:prstGeom prst="rect">
            <a:avLst/>
          </a:prstGeom>
          <a:noFill/>
        </p:spPr>
        <p:txBody>
          <a:bodyPr wrap="square" rtlCol="0">
            <a:spAutoFit/>
          </a:bodyPr>
          <a:lstStyle/>
          <a:p>
            <a:r>
              <a:rPr lang="ja-JP" altLang="en-US" dirty="0" smtClean="0"/>
              <a:t>アッパーマスの振動を低減</a:t>
            </a:r>
            <a:endParaRPr kumimoji="1" lang="ja-JP" altLang="en-US" dirty="0"/>
          </a:p>
        </p:txBody>
      </p:sp>
      <p:sp>
        <p:nvSpPr>
          <p:cNvPr id="21" name="角丸四角形 20"/>
          <p:cNvSpPr/>
          <p:nvPr/>
        </p:nvSpPr>
        <p:spPr>
          <a:xfrm>
            <a:off x="3786182" y="4429132"/>
            <a:ext cx="2143140" cy="7858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929058" y="4500570"/>
            <a:ext cx="1928826" cy="646331"/>
          </a:xfrm>
          <a:prstGeom prst="rect">
            <a:avLst/>
          </a:prstGeom>
          <a:noFill/>
        </p:spPr>
        <p:txBody>
          <a:bodyPr wrap="square" rtlCol="0">
            <a:spAutoFit/>
          </a:bodyPr>
          <a:lstStyle/>
          <a:p>
            <a:r>
              <a:rPr kumimoji="1" lang="ja-JP" altLang="en-US" dirty="0" smtClean="0"/>
              <a:t>メイン鏡の振動を抑える</a:t>
            </a:r>
            <a:endParaRPr kumimoji="1" lang="ja-JP" altLang="en-US" dirty="0"/>
          </a:p>
        </p:txBody>
      </p:sp>
      <p:sp>
        <p:nvSpPr>
          <p:cNvPr id="23" name="日付プレースホルダ 22"/>
          <p:cNvSpPr>
            <a:spLocks noGrp="1"/>
          </p:cNvSpPr>
          <p:nvPr>
            <p:ph type="dt" sz="half" idx="10"/>
          </p:nvPr>
        </p:nvSpPr>
        <p:spPr/>
        <p:txBody>
          <a:bodyPr/>
          <a:lstStyle/>
          <a:p>
            <a:r>
              <a:rPr kumimoji="1" lang="en-US" altLang="ja-JP" smtClean="0"/>
              <a:t>2008/06/06</a:t>
            </a:r>
            <a:endParaRPr kumimoji="1" lang="ja-JP"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Bottom)">
                                      <p:cBhvr>
                                        <p:cTn id="7" dur="500"/>
                                        <p:tgtEl>
                                          <p:spTgt spid="21"/>
                                        </p:tgtEl>
                                      </p:cBhvr>
                                    </p:animEffect>
                                  </p:childTnLst>
                                </p:cTn>
                              </p:par>
                              <p:par>
                                <p:cTn id="8" presetID="12" presetClass="entr" presetSubtype="4" fill="hold" grpId="2"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slide(fromBottom)">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2" grpId="2"/>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62" name="角丸四角形 61"/>
          <p:cNvSpPr/>
          <p:nvPr/>
        </p:nvSpPr>
        <p:spPr>
          <a:xfrm>
            <a:off x="2928926" y="4429132"/>
            <a:ext cx="3000396" cy="57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コンテンツ プレースホルダ 2"/>
          <p:cNvSpPr txBox="1">
            <a:spLocks/>
          </p:cNvSpPr>
          <p:nvPr/>
        </p:nvSpPr>
        <p:spPr>
          <a:xfrm>
            <a:off x="500034" y="2000240"/>
            <a:ext cx="8429684" cy="904863"/>
          </a:xfrm>
          <a:prstGeom prst="rect">
            <a:avLst/>
          </a:prstGeom>
        </p:spPr>
        <p:txBody>
          <a:bodyPr>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CLIO</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では鏡を冷却する</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lang="ja-JP" altLang="en-US" sz="2400" dirty="0" smtClean="0"/>
              <a:t>冷却前と後では、振り子のアライメントや位置は大きく変化する</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4" name="角丸四角形 63"/>
          <p:cNvSpPr/>
          <p:nvPr/>
        </p:nvSpPr>
        <p:spPr>
          <a:xfrm>
            <a:off x="2714612" y="5715016"/>
            <a:ext cx="3500462" cy="57150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pPr algn="ctr"/>
            <a:r>
              <a:rPr lang="ja-JP" altLang="en-US" dirty="0" smtClean="0"/>
              <a:t>解決方法</a:t>
            </a:r>
            <a:r>
              <a:rPr lang="en-US" altLang="ja-JP" dirty="0" smtClean="0">
                <a:latin typeface="Times New Roman" pitchFamily="18" charset="0"/>
                <a:cs typeface="Times New Roman" pitchFamily="18" charset="0"/>
              </a:rPr>
              <a:t>(Local Control)</a:t>
            </a:r>
            <a:endParaRPr kumimoji="1" lang="ja-JP" altLang="en-US" dirty="0"/>
          </a:p>
        </p:txBody>
      </p:sp>
      <p:sp>
        <p:nvSpPr>
          <p:cNvPr id="3" name="フッター プレースホルダ 2"/>
          <p:cNvSpPr>
            <a:spLocks noGrp="1"/>
          </p:cNvSpPr>
          <p:nvPr>
            <p:ph type="ftr" sz="quarter" idx="11"/>
          </p:nvPr>
        </p:nvSpPr>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
        <p:nvSpPr>
          <p:cNvPr id="4" name="スライド番号プレースホルダ 3"/>
          <p:cNvSpPr>
            <a:spLocks noGrp="1"/>
          </p:cNvSpPr>
          <p:nvPr>
            <p:ph type="sldNum" sz="quarter" idx="12"/>
          </p:nvPr>
        </p:nvSpPr>
        <p:spPr/>
        <p:txBody>
          <a:bodyPr/>
          <a:lstStyle/>
          <a:p>
            <a:fld id="{D6480708-D160-4E09-B747-F7FC63C9A530}" type="slidenum">
              <a:rPr kumimoji="1" lang="ja-JP" altLang="en-US" smtClean="0"/>
              <a:pPr/>
              <a:t>7</a:t>
            </a:fld>
            <a:endParaRPr kumimoji="1" lang="ja-JP" altLang="en-US"/>
          </a:p>
        </p:txBody>
      </p:sp>
      <p:sp>
        <p:nvSpPr>
          <p:cNvPr id="13" name="テキスト ボックス 12"/>
          <p:cNvSpPr txBox="1"/>
          <p:nvPr/>
        </p:nvSpPr>
        <p:spPr>
          <a:xfrm>
            <a:off x="2786050" y="5786454"/>
            <a:ext cx="3429024" cy="461665"/>
          </a:xfrm>
          <a:prstGeom prst="rect">
            <a:avLst/>
          </a:prstGeom>
          <a:noFill/>
        </p:spPr>
        <p:txBody>
          <a:bodyPr wrap="square" rtlCol="0">
            <a:spAutoFit/>
          </a:bodyPr>
          <a:lstStyle/>
          <a:p>
            <a:r>
              <a:rPr kumimoji="1" lang="ja-JP" altLang="en-US" sz="2400" dirty="0" smtClean="0"/>
              <a:t>次に示す</a:t>
            </a:r>
            <a:r>
              <a:rPr kumimoji="1" lang="ja-JP" altLang="en-US" sz="2400" b="1" dirty="0" smtClean="0">
                <a:solidFill>
                  <a:srgbClr val="FF0000"/>
                </a:solidFill>
              </a:rPr>
              <a:t>タンデム干渉計</a:t>
            </a:r>
            <a:endParaRPr kumimoji="1" lang="ja-JP" altLang="en-US" sz="2400" dirty="0"/>
          </a:p>
        </p:txBody>
      </p:sp>
      <p:sp>
        <p:nvSpPr>
          <p:cNvPr id="35" name="角丸四角形 34"/>
          <p:cNvSpPr/>
          <p:nvPr/>
        </p:nvSpPr>
        <p:spPr>
          <a:xfrm>
            <a:off x="2571736" y="3056044"/>
            <a:ext cx="4071966"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571736" y="3143248"/>
            <a:ext cx="4143404" cy="461665"/>
          </a:xfrm>
          <a:prstGeom prst="rect">
            <a:avLst/>
          </a:prstGeom>
          <a:noFill/>
        </p:spPr>
        <p:txBody>
          <a:bodyPr wrap="square" rtlCol="0">
            <a:spAutoFit/>
          </a:bodyPr>
          <a:lstStyle/>
          <a:p>
            <a:r>
              <a:rPr lang="ja-JP" altLang="en-US" sz="2400" dirty="0" smtClean="0"/>
              <a:t>冷却後に干渉計の調整は必須</a:t>
            </a:r>
            <a:endParaRPr kumimoji="1" lang="ja-JP" altLang="en-US" sz="2400" dirty="0"/>
          </a:p>
        </p:txBody>
      </p:sp>
      <p:sp>
        <p:nvSpPr>
          <p:cNvPr id="39" name="コンテンツ プレースホルダ 2"/>
          <p:cNvSpPr txBox="1">
            <a:spLocks/>
          </p:cNvSpPr>
          <p:nvPr/>
        </p:nvSpPr>
        <p:spPr>
          <a:xfrm>
            <a:off x="928662" y="3857628"/>
            <a:ext cx="6643734" cy="461665"/>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2"/>
              <a:buChar char=""/>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低温で動くアクチュエーターは選択肢が限られる</a:t>
            </a:r>
          </a:p>
        </p:txBody>
      </p:sp>
      <p:sp>
        <p:nvSpPr>
          <p:cNvPr id="60" name="テキスト ボックス 59"/>
          <p:cNvSpPr txBox="1"/>
          <p:nvPr/>
        </p:nvSpPr>
        <p:spPr>
          <a:xfrm>
            <a:off x="214282" y="5214950"/>
            <a:ext cx="8929718" cy="461665"/>
          </a:xfrm>
          <a:prstGeom prst="rect">
            <a:avLst/>
          </a:prstGeom>
          <a:noFill/>
        </p:spPr>
        <p:txBody>
          <a:bodyPr wrap="square" rtlCol="0">
            <a:spAutoFit/>
          </a:bodyPr>
          <a:lstStyle/>
          <a:p>
            <a:r>
              <a:rPr lang="ja-JP" altLang="en-US" sz="2400" dirty="0" smtClean="0"/>
              <a:t>現在の</a:t>
            </a:r>
            <a:r>
              <a:rPr lang="en-US" altLang="ja-JP" sz="2400" dirty="0" smtClean="0"/>
              <a:t>CLIO</a:t>
            </a:r>
            <a:r>
              <a:rPr lang="ja-JP" altLang="en-US" sz="2400" dirty="0" smtClean="0"/>
              <a:t>のタンク等の構造から、現実的な干渉計を考えると・・・</a:t>
            </a:r>
            <a:endParaRPr kumimoji="1" lang="ja-JP" altLang="en-US" sz="2400" dirty="0"/>
          </a:p>
        </p:txBody>
      </p:sp>
      <p:sp>
        <p:nvSpPr>
          <p:cNvPr id="65" name="曲折矢印 64"/>
          <p:cNvSpPr/>
          <p:nvPr/>
        </p:nvSpPr>
        <p:spPr>
          <a:xfrm flipV="1">
            <a:off x="1928794" y="3071810"/>
            <a:ext cx="285752" cy="357190"/>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日付プレースホルダ 50"/>
          <p:cNvSpPr>
            <a:spLocks noGrp="1"/>
          </p:cNvSpPr>
          <p:nvPr>
            <p:ph type="dt" sz="half" idx="10"/>
          </p:nvPr>
        </p:nvSpPr>
        <p:spPr/>
        <p:txBody>
          <a:bodyPr/>
          <a:lstStyle/>
          <a:p>
            <a:r>
              <a:rPr kumimoji="1" lang="en-US" altLang="ja-JP" smtClean="0"/>
              <a:t>2008/06/06</a:t>
            </a:r>
            <a:endParaRPr kumimoji="1" lang="ja-JP" altLang="en-US"/>
          </a:p>
        </p:txBody>
      </p:sp>
      <p:sp>
        <p:nvSpPr>
          <p:cNvPr id="52" name="曲折矢印 51"/>
          <p:cNvSpPr/>
          <p:nvPr/>
        </p:nvSpPr>
        <p:spPr>
          <a:xfrm flipV="1">
            <a:off x="2214546" y="4572008"/>
            <a:ext cx="357190" cy="285752"/>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3071802" y="4500570"/>
            <a:ext cx="2857520" cy="461665"/>
          </a:xfrm>
          <a:prstGeom prst="rect">
            <a:avLst/>
          </a:prstGeom>
          <a:noFill/>
        </p:spPr>
        <p:txBody>
          <a:bodyPr wrap="square" rtlCol="0">
            <a:spAutoFit/>
          </a:bodyPr>
          <a:lstStyle/>
          <a:p>
            <a:r>
              <a:rPr lang="ja-JP" altLang="en-US" sz="2400" dirty="0" smtClean="0">
                <a:solidFill>
                  <a:srgbClr val="FF0000"/>
                </a:solidFill>
              </a:rPr>
              <a:t>常温部</a:t>
            </a:r>
            <a:r>
              <a:rPr lang="ja-JP" altLang="en-US" sz="2400" dirty="0" smtClean="0"/>
              <a:t>で調整したい</a:t>
            </a:r>
            <a:endParaRPr kumimoji="1" lang="ja-JP"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33" name="角丸四角形 32"/>
          <p:cNvSpPr/>
          <p:nvPr/>
        </p:nvSpPr>
        <p:spPr>
          <a:xfrm>
            <a:off x="5715008" y="2055912"/>
            <a:ext cx="2214578"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9" name="Text Box 31"/>
          <p:cNvSpPr txBox="1">
            <a:spLocks noChangeArrowheads="1"/>
          </p:cNvSpPr>
          <p:nvPr/>
        </p:nvSpPr>
        <p:spPr bwMode="auto">
          <a:xfrm>
            <a:off x="5000628" y="2786058"/>
            <a:ext cx="3714776" cy="707886"/>
          </a:xfrm>
          <a:prstGeom prst="rect">
            <a:avLst/>
          </a:prstGeom>
          <a:noFill/>
          <a:ln w="9525">
            <a:noFill/>
            <a:miter lim="800000"/>
            <a:headEnd/>
            <a:tailEnd/>
          </a:ln>
          <a:effectLst/>
        </p:spPr>
        <p:txBody>
          <a:bodyPr wrap="square">
            <a:spAutoFit/>
          </a:bodyPr>
          <a:lstStyle/>
          <a:p>
            <a:r>
              <a:rPr lang="en-US" altLang="ja-JP" sz="2000" dirty="0" smtClean="0">
                <a:latin typeface="Times New Roman" pitchFamily="18" charset="0"/>
                <a:cs typeface="Times New Roman" pitchFamily="18" charset="0"/>
              </a:rPr>
              <a:t>2</a:t>
            </a:r>
            <a:r>
              <a:rPr lang="ja-JP" altLang="en-US" sz="2000" dirty="0" err="1">
                <a:latin typeface="Times New Roman" pitchFamily="18" charset="0"/>
                <a:cs typeface="Times New Roman" pitchFamily="18" charset="0"/>
              </a:rPr>
              <a:t>つの</a:t>
            </a:r>
            <a:r>
              <a:rPr lang="ja-JP" altLang="en-US" sz="2000" dirty="0">
                <a:latin typeface="Times New Roman" pitchFamily="18" charset="0"/>
                <a:cs typeface="Times New Roman" pitchFamily="18" charset="0"/>
              </a:rPr>
              <a:t>干渉計（第</a:t>
            </a:r>
            <a:r>
              <a:rPr lang="en-US" altLang="ja-JP" sz="2000" dirty="0">
                <a:latin typeface="Times New Roman" pitchFamily="18" charset="0"/>
                <a:cs typeface="Times New Roman" pitchFamily="18" charset="0"/>
              </a:rPr>
              <a:t>1</a:t>
            </a:r>
            <a:r>
              <a:rPr lang="ja-JP" altLang="en-US" sz="2000" dirty="0">
                <a:latin typeface="Times New Roman" pitchFamily="18" charset="0"/>
                <a:cs typeface="Times New Roman" pitchFamily="18" charset="0"/>
              </a:rPr>
              <a:t>干渉計と第</a:t>
            </a:r>
            <a:r>
              <a:rPr lang="en-US" altLang="ja-JP" sz="2000" dirty="0">
                <a:latin typeface="Times New Roman" pitchFamily="18" charset="0"/>
                <a:cs typeface="Times New Roman" pitchFamily="18" charset="0"/>
              </a:rPr>
              <a:t>2</a:t>
            </a:r>
            <a:r>
              <a:rPr lang="ja-JP" altLang="en-US" sz="2000" dirty="0">
                <a:latin typeface="Times New Roman" pitchFamily="18" charset="0"/>
                <a:cs typeface="Times New Roman" pitchFamily="18" charset="0"/>
              </a:rPr>
              <a:t>干渉計）が直列につながった</a:t>
            </a:r>
            <a:r>
              <a:rPr lang="ja-JP" altLang="en-US" sz="2000" dirty="0" smtClean="0">
                <a:latin typeface="Times New Roman" pitchFamily="18" charset="0"/>
                <a:cs typeface="Times New Roman" pitchFamily="18" charset="0"/>
              </a:rPr>
              <a:t>干渉計</a:t>
            </a:r>
            <a:endParaRPr lang="ja-JP" altLang="en-US" sz="2000" dirty="0">
              <a:latin typeface="Times New Roman" pitchFamily="18" charset="0"/>
              <a:cs typeface="Times New Roman" pitchFamily="18" charset="0"/>
            </a:endParaRPr>
          </a:p>
        </p:txBody>
      </p:sp>
      <p:sp>
        <p:nvSpPr>
          <p:cNvPr id="2086" name="AutoShape 38"/>
          <p:cNvSpPr>
            <a:spLocks noChangeArrowheads="1"/>
          </p:cNvSpPr>
          <p:nvPr/>
        </p:nvSpPr>
        <p:spPr bwMode="auto">
          <a:xfrm>
            <a:off x="374650" y="3933825"/>
            <a:ext cx="2520950" cy="1871663"/>
          </a:xfrm>
          <a:prstGeom prst="roundRect">
            <a:avLst>
              <a:gd name="adj" fmla="val 16667"/>
            </a:avLst>
          </a:prstGeom>
          <a:solidFill>
            <a:srgbClr val="E4F3F4"/>
          </a:solidFill>
          <a:ln w="9525">
            <a:solidFill>
              <a:schemeClr val="tx1"/>
            </a:solidFill>
            <a:round/>
            <a:headEnd/>
            <a:tailEnd/>
          </a:ln>
          <a:effectLst/>
        </p:spPr>
        <p:txBody>
          <a:bodyPr wrap="none" anchor="ctr"/>
          <a:lstStyle/>
          <a:p>
            <a:endParaRPr lang="ja-JP" altLang="en-US"/>
          </a:p>
        </p:txBody>
      </p:sp>
      <p:sp>
        <p:nvSpPr>
          <p:cNvPr id="2087" name="AutoShape 39"/>
          <p:cNvSpPr>
            <a:spLocks noChangeArrowheads="1"/>
          </p:cNvSpPr>
          <p:nvPr/>
        </p:nvSpPr>
        <p:spPr bwMode="auto">
          <a:xfrm>
            <a:off x="1908175" y="1989138"/>
            <a:ext cx="2808288" cy="151130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2088" name="Rectangle 40"/>
          <p:cNvSpPr>
            <a:spLocks noChangeArrowheads="1"/>
          </p:cNvSpPr>
          <p:nvPr/>
        </p:nvSpPr>
        <p:spPr bwMode="auto">
          <a:xfrm>
            <a:off x="735013" y="2924175"/>
            <a:ext cx="576262"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89" name="Rectangle 41"/>
          <p:cNvSpPr>
            <a:spLocks noChangeArrowheads="1"/>
          </p:cNvSpPr>
          <p:nvPr/>
        </p:nvSpPr>
        <p:spPr bwMode="auto">
          <a:xfrm>
            <a:off x="2174875" y="2924175"/>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0" name="Rectangle 42"/>
          <p:cNvSpPr>
            <a:spLocks noChangeArrowheads="1"/>
          </p:cNvSpPr>
          <p:nvPr/>
        </p:nvSpPr>
        <p:spPr bwMode="auto">
          <a:xfrm>
            <a:off x="2174875" y="2492375"/>
            <a:ext cx="287338"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1" name="Rectangle 43"/>
          <p:cNvSpPr>
            <a:spLocks noChangeArrowheads="1"/>
          </p:cNvSpPr>
          <p:nvPr/>
        </p:nvSpPr>
        <p:spPr bwMode="auto">
          <a:xfrm>
            <a:off x="3687763" y="2924175"/>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2" name="Rectangle 44"/>
          <p:cNvSpPr>
            <a:spLocks noChangeArrowheads="1"/>
          </p:cNvSpPr>
          <p:nvPr/>
        </p:nvSpPr>
        <p:spPr bwMode="auto">
          <a:xfrm>
            <a:off x="2174875" y="4437063"/>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3" name="Rectangle 45"/>
          <p:cNvSpPr>
            <a:spLocks noChangeArrowheads="1"/>
          </p:cNvSpPr>
          <p:nvPr/>
        </p:nvSpPr>
        <p:spPr bwMode="auto">
          <a:xfrm rot="5400000">
            <a:off x="772319" y="4544219"/>
            <a:ext cx="287337"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4" name="Rectangle 46"/>
          <p:cNvSpPr>
            <a:spLocks noChangeArrowheads="1"/>
          </p:cNvSpPr>
          <p:nvPr/>
        </p:nvSpPr>
        <p:spPr bwMode="auto">
          <a:xfrm rot="5400000">
            <a:off x="2283619" y="4976019"/>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5" name="AutoShape 47"/>
          <p:cNvSpPr>
            <a:spLocks noChangeArrowheads="1"/>
          </p:cNvSpPr>
          <p:nvPr/>
        </p:nvSpPr>
        <p:spPr bwMode="auto">
          <a:xfrm>
            <a:off x="3327400" y="4437063"/>
            <a:ext cx="215900" cy="287337"/>
          </a:xfrm>
          <a:prstGeom prst="flowChartDelay">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2096" name="Line 48"/>
          <p:cNvSpPr>
            <a:spLocks noChangeShapeType="1"/>
          </p:cNvSpPr>
          <p:nvPr/>
        </p:nvSpPr>
        <p:spPr bwMode="auto">
          <a:xfrm flipH="1">
            <a:off x="2174875" y="2924175"/>
            <a:ext cx="288925" cy="288925"/>
          </a:xfrm>
          <a:prstGeom prst="line">
            <a:avLst/>
          </a:prstGeom>
          <a:noFill/>
          <a:ln w="9525">
            <a:solidFill>
              <a:schemeClr val="tx1"/>
            </a:solidFill>
            <a:round/>
            <a:headEnd/>
            <a:tailEnd/>
          </a:ln>
          <a:effectLst/>
        </p:spPr>
        <p:txBody>
          <a:bodyPr/>
          <a:lstStyle/>
          <a:p>
            <a:endParaRPr lang="ja-JP" altLang="en-US"/>
          </a:p>
        </p:txBody>
      </p:sp>
      <p:sp>
        <p:nvSpPr>
          <p:cNvPr id="2097" name="Line 49"/>
          <p:cNvSpPr>
            <a:spLocks noChangeShapeType="1"/>
          </p:cNvSpPr>
          <p:nvPr/>
        </p:nvSpPr>
        <p:spPr bwMode="auto">
          <a:xfrm>
            <a:off x="1311275" y="3068638"/>
            <a:ext cx="2376488" cy="0"/>
          </a:xfrm>
          <a:prstGeom prst="line">
            <a:avLst/>
          </a:prstGeom>
          <a:noFill/>
          <a:ln w="38100">
            <a:solidFill>
              <a:srgbClr val="FF0066"/>
            </a:solidFill>
            <a:round/>
            <a:headEnd/>
            <a:tailEnd/>
          </a:ln>
          <a:effectLst/>
        </p:spPr>
        <p:txBody>
          <a:bodyPr/>
          <a:lstStyle/>
          <a:p>
            <a:endParaRPr lang="ja-JP" altLang="en-US"/>
          </a:p>
        </p:txBody>
      </p:sp>
      <p:sp>
        <p:nvSpPr>
          <p:cNvPr id="2098" name="Line 50"/>
          <p:cNvSpPr>
            <a:spLocks noChangeShapeType="1"/>
          </p:cNvSpPr>
          <p:nvPr/>
        </p:nvSpPr>
        <p:spPr bwMode="auto">
          <a:xfrm>
            <a:off x="2319338" y="2565400"/>
            <a:ext cx="0" cy="2519363"/>
          </a:xfrm>
          <a:prstGeom prst="line">
            <a:avLst/>
          </a:prstGeom>
          <a:noFill/>
          <a:ln w="38100">
            <a:solidFill>
              <a:srgbClr val="FF0066"/>
            </a:solidFill>
            <a:round/>
            <a:headEnd/>
            <a:tailEnd/>
          </a:ln>
          <a:effectLst/>
        </p:spPr>
        <p:txBody>
          <a:bodyPr/>
          <a:lstStyle/>
          <a:p>
            <a:endParaRPr lang="ja-JP" altLang="en-US"/>
          </a:p>
        </p:txBody>
      </p:sp>
      <p:sp>
        <p:nvSpPr>
          <p:cNvPr id="2099" name="Line 51"/>
          <p:cNvSpPr>
            <a:spLocks noChangeShapeType="1"/>
          </p:cNvSpPr>
          <p:nvPr/>
        </p:nvSpPr>
        <p:spPr bwMode="auto">
          <a:xfrm>
            <a:off x="950913" y="4581525"/>
            <a:ext cx="2376487" cy="0"/>
          </a:xfrm>
          <a:prstGeom prst="line">
            <a:avLst/>
          </a:prstGeom>
          <a:noFill/>
          <a:ln w="38100">
            <a:solidFill>
              <a:srgbClr val="FF0066"/>
            </a:solidFill>
            <a:round/>
            <a:headEnd/>
            <a:tailEnd/>
          </a:ln>
          <a:effectLst/>
        </p:spPr>
        <p:txBody>
          <a:bodyPr/>
          <a:lstStyle/>
          <a:p>
            <a:endParaRPr lang="ja-JP" altLang="en-US"/>
          </a:p>
        </p:txBody>
      </p:sp>
      <p:sp>
        <p:nvSpPr>
          <p:cNvPr id="2100" name="Text Box 52"/>
          <p:cNvSpPr txBox="1">
            <a:spLocks noChangeArrowheads="1"/>
          </p:cNvSpPr>
          <p:nvPr/>
        </p:nvSpPr>
        <p:spPr bwMode="auto">
          <a:xfrm>
            <a:off x="663575" y="2584450"/>
            <a:ext cx="697627" cy="369332"/>
          </a:xfrm>
          <a:prstGeom prst="rect">
            <a:avLst/>
          </a:prstGeom>
          <a:noFill/>
          <a:ln w="9525">
            <a:noFill/>
            <a:miter lim="800000"/>
            <a:headEnd/>
            <a:tailEnd/>
          </a:ln>
          <a:effectLst/>
        </p:spPr>
        <p:txBody>
          <a:bodyPr wrap="none">
            <a:spAutoFit/>
          </a:bodyPr>
          <a:lstStyle/>
          <a:p>
            <a:r>
              <a:rPr lang="en-US" altLang="ja-JP" dirty="0" smtClean="0">
                <a:latin typeface="Times New Roman" pitchFamily="18" charset="0"/>
                <a:cs typeface="Times New Roman" pitchFamily="18" charset="0"/>
              </a:rPr>
              <a:t>Laser</a:t>
            </a:r>
            <a:endParaRPr lang="en-US" altLang="ja-JP" dirty="0">
              <a:latin typeface="Times New Roman" pitchFamily="18" charset="0"/>
              <a:cs typeface="Times New Roman" pitchFamily="18" charset="0"/>
            </a:endParaRPr>
          </a:p>
        </p:txBody>
      </p:sp>
      <p:sp>
        <p:nvSpPr>
          <p:cNvPr id="2101" name="Text Box 53"/>
          <p:cNvSpPr txBox="1">
            <a:spLocks noChangeArrowheads="1"/>
          </p:cNvSpPr>
          <p:nvPr/>
        </p:nvSpPr>
        <p:spPr bwMode="auto">
          <a:xfrm>
            <a:off x="2103438" y="208121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2102" name="Text Box 54"/>
          <p:cNvSpPr txBox="1">
            <a:spLocks noChangeArrowheads="1"/>
          </p:cNvSpPr>
          <p:nvPr/>
        </p:nvSpPr>
        <p:spPr bwMode="auto">
          <a:xfrm>
            <a:off x="2463800" y="258445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2103" name="Text Box 55"/>
          <p:cNvSpPr txBox="1">
            <a:spLocks noChangeArrowheads="1"/>
          </p:cNvSpPr>
          <p:nvPr/>
        </p:nvSpPr>
        <p:spPr bwMode="auto">
          <a:xfrm>
            <a:off x="2484438" y="407670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2104" name="Text Box 56"/>
          <p:cNvSpPr txBox="1">
            <a:spLocks noChangeArrowheads="1"/>
          </p:cNvSpPr>
          <p:nvPr/>
        </p:nvSpPr>
        <p:spPr bwMode="auto">
          <a:xfrm>
            <a:off x="3851275" y="27813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2105" name="Text Box 57"/>
          <p:cNvSpPr txBox="1">
            <a:spLocks noChangeArrowheads="1"/>
          </p:cNvSpPr>
          <p:nvPr/>
        </p:nvSpPr>
        <p:spPr bwMode="auto">
          <a:xfrm>
            <a:off x="447675" y="40767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2106" name="Text Box 58"/>
          <p:cNvSpPr txBox="1">
            <a:spLocks noChangeArrowheads="1"/>
          </p:cNvSpPr>
          <p:nvPr/>
        </p:nvSpPr>
        <p:spPr bwMode="auto">
          <a:xfrm>
            <a:off x="1887538" y="530066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2107" name="Text Box 59"/>
          <p:cNvSpPr txBox="1">
            <a:spLocks noChangeArrowheads="1"/>
          </p:cNvSpPr>
          <p:nvPr/>
        </p:nvSpPr>
        <p:spPr bwMode="auto">
          <a:xfrm>
            <a:off x="3543300" y="4365625"/>
            <a:ext cx="479618"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PD</a:t>
            </a:r>
          </a:p>
        </p:txBody>
      </p:sp>
      <p:sp>
        <p:nvSpPr>
          <p:cNvPr id="2125" name="Text Box 77"/>
          <p:cNvSpPr txBox="1">
            <a:spLocks noChangeArrowheads="1"/>
          </p:cNvSpPr>
          <p:nvPr/>
        </p:nvSpPr>
        <p:spPr bwMode="auto">
          <a:xfrm>
            <a:off x="3255963" y="2060575"/>
            <a:ext cx="1223412" cy="369332"/>
          </a:xfrm>
          <a:prstGeom prst="rect">
            <a:avLst/>
          </a:prstGeom>
          <a:solidFill>
            <a:schemeClr val="bg1"/>
          </a:solidFill>
          <a:ln w="9525">
            <a:noFill/>
            <a:miter lim="800000"/>
            <a:headEnd/>
            <a:tailEnd/>
          </a:ln>
          <a:effectLst/>
        </p:spPr>
        <p:txBody>
          <a:bodyPr wrap="none">
            <a:spAutoFit/>
          </a:bodyPr>
          <a:lstStyle/>
          <a:p>
            <a:r>
              <a:rPr lang="ja-JP" altLang="en-US" dirty="0" smtClean="0">
                <a:latin typeface="Times New Roman" pitchFamily="18" charset="0"/>
                <a:cs typeface="Times New Roman" pitchFamily="18" charset="0"/>
              </a:rPr>
              <a:t>第</a:t>
            </a:r>
            <a:r>
              <a:rPr lang="en-US" altLang="ja-JP" dirty="0" smtClean="0">
                <a:latin typeface="Times New Roman" pitchFamily="18" charset="0"/>
                <a:cs typeface="Times New Roman" pitchFamily="18" charset="0"/>
              </a:rPr>
              <a:t>1</a:t>
            </a:r>
            <a:r>
              <a:rPr lang="ja-JP" altLang="en-US" dirty="0" smtClean="0">
                <a:latin typeface="Times New Roman" pitchFamily="18" charset="0"/>
                <a:cs typeface="Times New Roman" pitchFamily="18" charset="0"/>
              </a:rPr>
              <a:t>干渉計</a:t>
            </a:r>
            <a:endParaRPr lang="ja-JP" altLang="en-US" dirty="0">
              <a:latin typeface="Times New Roman" pitchFamily="18" charset="0"/>
              <a:cs typeface="Times New Roman" pitchFamily="18" charset="0"/>
            </a:endParaRPr>
          </a:p>
        </p:txBody>
      </p:sp>
      <p:sp>
        <p:nvSpPr>
          <p:cNvPr id="2126" name="Text Box 78"/>
          <p:cNvSpPr txBox="1">
            <a:spLocks noChangeArrowheads="1"/>
          </p:cNvSpPr>
          <p:nvPr/>
        </p:nvSpPr>
        <p:spPr bwMode="auto">
          <a:xfrm>
            <a:off x="519113" y="5300663"/>
            <a:ext cx="1223412" cy="369332"/>
          </a:xfrm>
          <a:prstGeom prst="rect">
            <a:avLst/>
          </a:prstGeom>
          <a:solidFill>
            <a:schemeClr val="bg1"/>
          </a:solidFill>
          <a:ln w="9525">
            <a:noFill/>
            <a:miter lim="800000"/>
            <a:headEnd/>
            <a:tailEnd/>
          </a:ln>
          <a:effectLst/>
        </p:spPr>
        <p:txBody>
          <a:bodyPr wrap="none">
            <a:spAutoFit/>
          </a:bodyPr>
          <a:lstStyle/>
          <a:p>
            <a:r>
              <a:rPr lang="ja-JP" altLang="en-US" dirty="0" smtClean="0">
                <a:latin typeface="Times New Roman" pitchFamily="18" charset="0"/>
                <a:cs typeface="Times New Roman" pitchFamily="18" charset="0"/>
              </a:rPr>
              <a:t>第</a:t>
            </a:r>
            <a:r>
              <a:rPr lang="en-US" altLang="ja-JP" dirty="0" smtClean="0">
                <a:latin typeface="Times New Roman" pitchFamily="18" charset="0"/>
                <a:cs typeface="Times New Roman" pitchFamily="18" charset="0"/>
              </a:rPr>
              <a:t>2</a:t>
            </a:r>
            <a:r>
              <a:rPr lang="ja-JP" altLang="en-US" dirty="0" smtClean="0">
                <a:latin typeface="Times New Roman" pitchFamily="18" charset="0"/>
                <a:cs typeface="Times New Roman" pitchFamily="18" charset="0"/>
              </a:rPr>
              <a:t>干渉計</a:t>
            </a:r>
            <a:endParaRPr lang="ja-JP" altLang="en-US" dirty="0">
              <a:latin typeface="Times New Roman" pitchFamily="18" charset="0"/>
              <a:cs typeface="Times New Roman" pitchFamily="18" charset="0"/>
            </a:endParaRPr>
          </a:p>
        </p:txBody>
      </p:sp>
      <p:sp>
        <p:nvSpPr>
          <p:cNvPr id="2127" name="Line 79"/>
          <p:cNvSpPr>
            <a:spLocks noChangeShapeType="1"/>
          </p:cNvSpPr>
          <p:nvPr/>
        </p:nvSpPr>
        <p:spPr bwMode="auto">
          <a:xfrm flipV="1">
            <a:off x="2174875" y="4437063"/>
            <a:ext cx="288925" cy="287337"/>
          </a:xfrm>
          <a:prstGeom prst="line">
            <a:avLst/>
          </a:prstGeom>
          <a:noFill/>
          <a:ln w="9525">
            <a:solidFill>
              <a:schemeClr val="tx1"/>
            </a:solidFill>
            <a:round/>
            <a:headEnd/>
            <a:tailEnd/>
          </a:ln>
          <a:effectLst/>
        </p:spPr>
        <p:txBody>
          <a:bodyPr/>
          <a:lstStyle/>
          <a:p>
            <a:endParaRPr lang="ja-JP" altLang="en-US"/>
          </a:p>
        </p:txBody>
      </p:sp>
      <p:sp>
        <p:nvSpPr>
          <p:cNvPr id="31" name="タイトル 30"/>
          <p:cNvSpPr>
            <a:spLocks noGrp="1"/>
          </p:cNvSpPr>
          <p:nvPr>
            <p:ph type="title"/>
          </p:nvPr>
        </p:nvSpPr>
        <p:spPr/>
        <p:txBody>
          <a:bodyPr/>
          <a:lstStyle/>
          <a:p>
            <a:pPr algn="ctr"/>
            <a:r>
              <a:rPr kumimoji="1" lang="ja-JP" altLang="en-US" dirty="0" smtClean="0"/>
              <a:t>タンデム干渉計とは？</a:t>
            </a:r>
            <a:endParaRPr kumimoji="1" lang="ja-JP" altLang="en-US" dirty="0"/>
          </a:p>
        </p:txBody>
      </p:sp>
      <p:sp>
        <p:nvSpPr>
          <p:cNvPr id="32" name="テキスト ボックス 31"/>
          <p:cNvSpPr txBox="1"/>
          <p:nvPr/>
        </p:nvSpPr>
        <p:spPr>
          <a:xfrm>
            <a:off x="5715008" y="2143116"/>
            <a:ext cx="2214578" cy="461665"/>
          </a:xfrm>
          <a:prstGeom prst="rect">
            <a:avLst/>
          </a:prstGeom>
          <a:noFill/>
        </p:spPr>
        <p:txBody>
          <a:bodyPr wrap="square" rtlCol="0">
            <a:spAutoFit/>
          </a:bodyPr>
          <a:lstStyle/>
          <a:p>
            <a:pPr algn="ctr"/>
            <a:r>
              <a:rPr kumimoji="1" lang="ja-JP" altLang="en-US" sz="2400" dirty="0" smtClean="0"/>
              <a:t>タンデム干渉計</a:t>
            </a:r>
            <a:endParaRPr kumimoji="1" lang="ja-JP" altLang="en-US" sz="2400" dirty="0"/>
          </a:p>
        </p:txBody>
      </p:sp>
      <p:sp>
        <p:nvSpPr>
          <p:cNvPr id="34" name="角丸四角形 33"/>
          <p:cNvSpPr/>
          <p:nvPr/>
        </p:nvSpPr>
        <p:spPr>
          <a:xfrm>
            <a:off x="5214942" y="4000504"/>
            <a:ext cx="3429024" cy="64294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183410" y="4087708"/>
            <a:ext cx="3500462" cy="461665"/>
          </a:xfrm>
          <a:prstGeom prst="rect">
            <a:avLst/>
          </a:prstGeom>
          <a:noFill/>
        </p:spPr>
        <p:txBody>
          <a:bodyPr wrap="square" rtlCol="0">
            <a:spAutoFit/>
          </a:bodyPr>
          <a:lstStyle/>
          <a:p>
            <a:pPr algn="ctr"/>
            <a:r>
              <a:rPr kumimoji="1" lang="ja-JP" altLang="en-US" sz="2400" dirty="0" smtClean="0"/>
              <a:t>低コヒーレンス光源を使用</a:t>
            </a:r>
            <a:endParaRPr kumimoji="1" lang="ja-JP" altLang="en-US" sz="2400" dirty="0"/>
          </a:p>
        </p:txBody>
      </p:sp>
      <p:sp>
        <p:nvSpPr>
          <p:cNvPr id="36" name="正方形/長方形 35"/>
          <p:cNvSpPr/>
          <p:nvPr/>
        </p:nvSpPr>
        <p:spPr>
          <a:xfrm>
            <a:off x="5072066" y="4688625"/>
            <a:ext cx="3714776" cy="707886"/>
          </a:xfrm>
          <a:prstGeom prst="rect">
            <a:avLst/>
          </a:prstGeom>
        </p:spPr>
        <p:txBody>
          <a:bodyPr wrap="square">
            <a:spAutoFit/>
          </a:bodyPr>
          <a:lstStyle/>
          <a:p>
            <a:r>
              <a:rPr lang="ja-JP" altLang="en-US" sz="2000" dirty="0" smtClean="0"/>
              <a:t>干渉計の光路長が等しい時しか干渉しない</a:t>
            </a:r>
            <a:endParaRPr lang="ja-JP" altLang="en-US" sz="2000" dirty="0"/>
          </a:p>
        </p:txBody>
      </p:sp>
      <p:sp>
        <p:nvSpPr>
          <p:cNvPr id="37" name="下矢印 36"/>
          <p:cNvSpPr/>
          <p:nvPr/>
        </p:nvSpPr>
        <p:spPr>
          <a:xfrm>
            <a:off x="6786578" y="5429264"/>
            <a:ext cx="214314" cy="21431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286380" y="5786454"/>
            <a:ext cx="3214709" cy="707886"/>
          </a:xfrm>
          <a:prstGeom prst="rect">
            <a:avLst/>
          </a:prstGeom>
        </p:spPr>
        <p:txBody>
          <a:bodyPr wrap="square">
            <a:spAutoFit/>
          </a:bodyPr>
          <a:lstStyle/>
          <a:p>
            <a:r>
              <a:rPr lang="ja-JP" altLang="en-US" sz="2000" dirty="0" smtClean="0">
                <a:latin typeface="Times New Roman" pitchFamily="18" charset="0"/>
                <a:cs typeface="Times New Roman" pitchFamily="18" charset="0"/>
              </a:rPr>
              <a:t>第</a:t>
            </a:r>
            <a:r>
              <a:rPr lang="en-US" altLang="ja-JP" sz="2000" dirty="0" smtClean="0">
                <a:latin typeface="Times New Roman" pitchFamily="18" charset="0"/>
                <a:cs typeface="Times New Roman" pitchFamily="18" charset="0"/>
              </a:rPr>
              <a:t>1</a:t>
            </a:r>
            <a:r>
              <a:rPr lang="ja-JP" altLang="en-US" sz="2000" dirty="0" smtClean="0">
                <a:latin typeface="Times New Roman" pitchFamily="18" charset="0"/>
                <a:cs typeface="Times New Roman" pitchFamily="18" charset="0"/>
              </a:rPr>
              <a:t>干渉計、第</a:t>
            </a:r>
            <a:r>
              <a:rPr lang="en-US" altLang="ja-JP" sz="2000" dirty="0" smtClean="0">
                <a:latin typeface="Times New Roman" pitchFamily="18" charset="0"/>
                <a:cs typeface="Times New Roman" pitchFamily="18" charset="0"/>
              </a:rPr>
              <a:t>2</a:t>
            </a:r>
            <a:r>
              <a:rPr lang="ja-JP" altLang="en-US" sz="2000" dirty="0" smtClean="0">
                <a:latin typeface="Times New Roman" pitchFamily="18" charset="0"/>
                <a:cs typeface="Times New Roman" pitchFamily="18" charset="0"/>
              </a:rPr>
              <a:t>干渉計だけで干渉することはない</a:t>
            </a:r>
            <a:endParaRPr lang="ja-JP" altLang="en-US" sz="2000" dirty="0">
              <a:latin typeface="Times New Roman" pitchFamily="18" charset="0"/>
              <a:cs typeface="Times New Roman" pitchFamily="18" charset="0"/>
            </a:endParaRPr>
          </a:p>
        </p:txBody>
      </p:sp>
      <p:sp>
        <p:nvSpPr>
          <p:cNvPr id="39" name="日付プレースホルダ 38"/>
          <p:cNvSpPr>
            <a:spLocks noGrp="1"/>
          </p:cNvSpPr>
          <p:nvPr>
            <p:ph type="dt" sz="half" idx="10"/>
          </p:nvPr>
        </p:nvSpPr>
        <p:spPr/>
        <p:txBody>
          <a:bodyPr/>
          <a:lstStyle/>
          <a:p>
            <a:r>
              <a:rPr kumimoji="1" lang="en-US" altLang="ja-JP" smtClean="0"/>
              <a:t>2008/06/06</a:t>
            </a:r>
            <a:endParaRPr kumimoji="1" lang="ja-JP" altLang="en-US"/>
          </a:p>
        </p:txBody>
      </p:sp>
      <p:sp>
        <p:nvSpPr>
          <p:cNvPr id="40" name="スライド番号プレースホルダ 39"/>
          <p:cNvSpPr>
            <a:spLocks noGrp="1"/>
          </p:cNvSpPr>
          <p:nvPr>
            <p:ph type="sldNum" sz="quarter" idx="12"/>
          </p:nvPr>
        </p:nvSpPr>
        <p:spPr/>
        <p:txBody>
          <a:bodyPr/>
          <a:lstStyle/>
          <a:p>
            <a:fld id="{D6480708-D160-4E09-B747-F7FC63C9A530}" type="slidenum">
              <a:rPr kumimoji="1" lang="ja-JP" altLang="en-US" smtClean="0"/>
              <a:pPr/>
              <a:t>8</a:t>
            </a:fld>
            <a:endParaRPr kumimoji="1" lang="ja-JP" altLang="en-US"/>
          </a:p>
        </p:txBody>
      </p:sp>
      <p:sp>
        <p:nvSpPr>
          <p:cNvPr id="42"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500"/>
                                        <p:tgtEl>
                                          <p:spTgt spid="3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up)">
                                      <p:cBhvr>
                                        <p:cTn id="18" dur="500"/>
                                        <p:tgtEl>
                                          <p:spTgt spid="3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11000"/>
          </a:schemeClr>
        </a:solid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74650" y="3933825"/>
            <a:ext cx="2520950" cy="1871663"/>
          </a:xfrm>
          <a:prstGeom prst="roundRect">
            <a:avLst>
              <a:gd name="adj" fmla="val 16667"/>
            </a:avLst>
          </a:prstGeom>
          <a:solidFill>
            <a:srgbClr val="E4F3F4"/>
          </a:solidFill>
          <a:ln w="9525">
            <a:solidFill>
              <a:schemeClr val="tx1"/>
            </a:solidFill>
            <a:round/>
            <a:headEnd/>
            <a:tailEnd/>
          </a:ln>
          <a:effectLst/>
        </p:spPr>
        <p:txBody>
          <a:bodyPr wrap="none" anchor="ctr"/>
          <a:lstStyle/>
          <a:p>
            <a:endParaRPr lang="ja-JP" altLang="en-US"/>
          </a:p>
        </p:txBody>
      </p:sp>
      <p:sp>
        <p:nvSpPr>
          <p:cNvPr id="6147" name="AutoShape 3"/>
          <p:cNvSpPr>
            <a:spLocks noChangeArrowheads="1"/>
          </p:cNvSpPr>
          <p:nvPr/>
        </p:nvSpPr>
        <p:spPr bwMode="auto">
          <a:xfrm>
            <a:off x="1908175" y="1989138"/>
            <a:ext cx="2808288" cy="1511300"/>
          </a:xfrm>
          <a:prstGeom prst="roundRect">
            <a:avLst>
              <a:gd name="adj" fmla="val 16667"/>
            </a:avLst>
          </a:prstGeom>
          <a:solidFill>
            <a:srgbClr val="DFFF83"/>
          </a:solidFill>
          <a:ln w="9525">
            <a:solidFill>
              <a:schemeClr val="tx1"/>
            </a:solidFill>
            <a:round/>
            <a:headEnd/>
            <a:tailEnd/>
          </a:ln>
          <a:effectLst/>
        </p:spPr>
        <p:txBody>
          <a:bodyPr wrap="none" anchor="ctr"/>
          <a:lstStyle/>
          <a:p>
            <a:endParaRPr lang="ja-JP" altLang="en-US"/>
          </a:p>
        </p:txBody>
      </p:sp>
      <p:sp>
        <p:nvSpPr>
          <p:cNvPr id="6149" name="Rectangle 5"/>
          <p:cNvSpPr>
            <a:spLocks noChangeArrowheads="1"/>
          </p:cNvSpPr>
          <p:nvPr/>
        </p:nvSpPr>
        <p:spPr bwMode="auto">
          <a:xfrm>
            <a:off x="735013" y="2924175"/>
            <a:ext cx="576262"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0" name="Rectangle 6"/>
          <p:cNvSpPr>
            <a:spLocks noChangeArrowheads="1"/>
          </p:cNvSpPr>
          <p:nvPr/>
        </p:nvSpPr>
        <p:spPr bwMode="auto">
          <a:xfrm>
            <a:off x="2174875" y="2924175"/>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1" name="Rectangle 7"/>
          <p:cNvSpPr>
            <a:spLocks noChangeArrowheads="1"/>
          </p:cNvSpPr>
          <p:nvPr/>
        </p:nvSpPr>
        <p:spPr bwMode="auto">
          <a:xfrm>
            <a:off x="2174875" y="2492375"/>
            <a:ext cx="287338"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2" name="Rectangle 8"/>
          <p:cNvSpPr>
            <a:spLocks noChangeArrowheads="1"/>
          </p:cNvSpPr>
          <p:nvPr/>
        </p:nvSpPr>
        <p:spPr bwMode="auto">
          <a:xfrm>
            <a:off x="3687763" y="2924175"/>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3" name="Rectangle 9"/>
          <p:cNvSpPr>
            <a:spLocks noChangeArrowheads="1"/>
          </p:cNvSpPr>
          <p:nvPr/>
        </p:nvSpPr>
        <p:spPr bwMode="auto">
          <a:xfrm>
            <a:off x="2174875" y="4437063"/>
            <a:ext cx="288925"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4" name="Rectangle 10"/>
          <p:cNvSpPr>
            <a:spLocks noChangeArrowheads="1"/>
          </p:cNvSpPr>
          <p:nvPr/>
        </p:nvSpPr>
        <p:spPr bwMode="auto">
          <a:xfrm rot="5400000">
            <a:off x="772319" y="4544219"/>
            <a:ext cx="287337" cy="730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5" name="Rectangle 11"/>
          <p:cNvSpPr>
            <a:spLocks noChangeArrowheads="1"/>
          </p:cNvSpPr>
          <p:nvPr/>
        </p:nvSpPr>
        <p:spPr bwMode="auto">
          <a:xfrm rot="5400000">
            <a:off x="2283619" y="4976019"/>
            <a:ext cx="71437" cy="288925"/>
          </a:xfrm>
          <a:prstGeom prst="rect">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6" name="AutoShape 12"/>
          <p:cNvSpPr>
            <a:spLocks noChangeArrowheads="1"/>
          </p:cNvSpPr>
          <p:nvPr/>
        </p:nvSpPr>
        <p:spPr bwMode="auto">
          <a:xfrm>
            <a:off x="3327400" y="4437063"/>
            <a:ext cx="215900" cy="287337"/>
          </a:xfrm>
          <a:prstGeom prst="flowChartDelay">
            <a:avLst/>
          </a:prstGeom>
          <a:solidFill>
            <a:schemeClr val="bg1"/>
          </a:solidFill>
          <a:ln w="9525">
            <a:solidFill>
              <a:schemeClr val="tx1"/>
            </a:solidFill>
            <a:miter lim="800000"/>
            <a:headEnd/>
            <a:tailEnd/>
          </a:ln>
          <a:effectLst/>
        </p:spPr>
        <p:txBody>
          <a:bodyPr wrap="none" anchor="ctr"/>
          <a:lstStyle/>
          <a:p>
            <a:endParaRPr lang="ja-JP" altLang="en-US"/>
          </a:p>
        </p:txBody>
      </p:sp>
      <p:sp>
        <p:nvSpPr>
          <p:cNvPr id="6157" name="Line 13"/>
          <p:cNvSpPr>
            <a:spLocks noChangeShapeType="1"/>
          </p:cNvSpPr>
          <p:nvPr/>
        </p:nvSpPr>
        <p:spPr bwMode="auto">
          <a:xfrm flipH="1">
            <a:off x="2174875" y="2924175"/>
            <a:ext cx="288925" cy="288925"/>
          </a:xfrm>
          <a:prstGeom prst="line">
            <a:avLst/>
          </a:prstGeom>
          <a:noFill/>
          <a:ln w="9525">
            <a:solidFill>
              <a:schemeClr val="tx1"/>
            </a:solidFill>
            <a:round/>
            <a:headEnd/>
            <a:tailEnd/>
          </a:ln>
          <a:effectLst/>
        </p:spPr>
        <p:txBody>
          <a:bodyPr/>
          <a:lstStyle/>
          <a:p>
            <a:endParaRPr lang="ja-JP" altLang="en-US"/>
          </a:p>
        </p:txBody>
      </p:sp>
      <p:sp>
        <p:nvSpPr>
          <p:cNvPr id="6159" name="Line 15"/>
          <p:cNvSpPr>
            <a:spLocks noChangeShapeType="1"/>
          </p:cNvSpPr>
          <p:nvPr/>
        </p:nvSpPr>
        <p:spPr bwMode="auto">
          <a:xfrm>
            <a:off x="1311275" y="3068638"/>
            <a:ext cx="2376488" cy="0"/>
          </a:xfrm>
          <a:prstGeom prst="line">
            <a:avLst/>
          </a:prstGeom>
          <a:noFill/>
          <a:ln w="38100">
            <a:solidFill>
              <a:srgbClr val="FFCBCB"/>
            </a:solidFill>
            <a:round/>
            <a:headEnd/>
            <a:tailEnd/>
          </a:ln>
          <a:effectLst/>
        </p:spPr>
        <p:txBody>
          <a:bodyPr/>
          <a:lstStyle/>
          <a:p>
            <a:endParaRPr lang="ja-JP" altLang="en-US"/>
          </a:p>
        </p:txBody>
      </p:sp>
      <p:sp>
        <p:nvSpPr>
          <p:cNvPr id="6160" name="Line 16"/>
          <p:cNvSpPr>
            <a:spLocks noChangeShapeType="1"/>
          </p:cNvSpPr>
          <p:nvPr/>
        </p:nvSpPr>
        <p:spPr bwMode="auto">
          <a:xfrm>
            <a:off x="2319338" y="2565400"/>
            <a:ext cx="0" cy="2519363"/>
          </a:xfrm>
          <a:prstGeom prst="line">
            <a:avLst/>
          </a:prstGeom>
          <a:noFill/>
          <a:ln w="38100">
            <a:solidFill>
              <a:srgbClr val="FFCBCB"/>
            </a:solidFill>
            <a:round/>
            <a:headEnd/>
            <a:tailEnd/>
          </a:ln>
          <a:effectLst/>
        </p:spPr>
        <p:txBody>
          <a:bodyPr/>
          <a:lstStyle/>
          <a:p>
            <a:endParaRPr lang="ja-JP" altLang="en-US"/>
          </a:p>
        </p:txBody>
      </p:sp>
      <p:sp>
        <p:nvSpPr>
          <p:cNvPr id="6161" name="Line 17"/>
          <p:cNvSpPr>
            <a:spLocks noChangeShapeType="1"/>
          </p:cNvSpPr>
          <p:nvPr/>
        </p:nvSpPr>
        <p:spPr bwMode="auto">
          <a:xfrm>
            <a:off x="950913" y="4581525"/>
            <a:ext cx="2376487" cy="0"/>
          </a:xfrm>
          <a:prstGeom prst="line">
            <a:avLst/>
          </a:prstGeom>
          <a:noFill/>
          <a:ln w="38100">
            <a:solidFill>
              <a:srgbClr val="FFCBCB"/>
            </a:solidFill>
            <a:round/>
            <a:headEnd/>
            <a:tailEnd/>
          </a:ln>
          <a:effectLst/>
        </p:spPr>
        <p:txBody>
          <a:bodyPr/>
          <a:lstStyle/>
          <a:p>
            <a:endParaRPr lang="ja-JP" altLang="en-US"/>
          </a:p>
        </p:txBody>
      </p:sp>
      <p:sp>
        <p:nvSpPr>
          <p:cNvPr id="6162" name="Text Box 18"/>
          <p:cNvSpPr txBox="1">
            <a:spLocks noChangeArrowheads="1"/>
          </p:cNvSpPr>
          <p:nvPr/>
        </p:nvSpPr>
        <p:spPr bwMode="auto">
          <a:xfrm>
            <a:off x="663575" y="2584450"/>
            <a:ext cx="697627"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Laser</a:t>
            </a:r>
          </a:p>
        </p:txBody>
      </p:sp>
      <p:sp>
        <p:nvSpPr>
          <p:cNvPr id="6163" name="Text Box 19"/>
          <p:cNvSpPr txBox="1">
            <a:spLocks noChangeArrowheads="1"/>
          </p:cNvSpPr>
          <p:nvPr/>
        </p:nvSpPr>
        <p:spPr bwMode="auto">
          <a:xfrm>
            <a:off x="2103438" y="2081213"/>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6164" name="Text Box 20"/>
          <p:cNvSpPr txBox="1">
            <a:spLocks noChangeArrowheads="1"/>
          </p:cNvSpPr>
          <p:nvPr/>
        </p:nvSpPr>
        <p:spPr bwMode="auto">
          <a:xfrm>
            <a:off x="2463800" y="258445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6165" name="Text Box 21"/>
          <p:cNvSpPr txBox="1">
            <a:spLocks noChangeArrowheads="1"/>
          </p:cNvSpPr>
          <p:nvPr/>
        </p:nvSpPr>
        <p:spPr bwMode="auto">
          <a:xfrm>
            <a:off x="2484438" y="4076700"/>
            <a:ext cx="466794"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BS</a:t>
            </a:r>
          </a:p>
        </p:txBody>
      </p:sp>
      <p:sp>
        <p:nvSpPr>
          <p:cNvPr id="6166" name="Text Box 22"/>
          <p:cNvSpPr txBox="1">
            <a:spLocks noChangeArrowheads="1"/>
          </p:cNvSpPr>
          <p:nvPr/>
        </p:nvSpPr>
        <p:spPr bwMode="auto">
          <a:xfrm>
            <a:off x="3851275" y="2781300"/>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6167" name="Text Box 23"/>
          <p:cNvSpPr txBox="1">
            <a:spLocks noChangeArrowheads="1"/>
          </p:cNvSpPr>
          <p:nvPr/>
        </p:nvSpPr>
        <p:spPr bwMode="auto">
          <a:xfrm>
            <a:off x="447675" y="4076700"/>
            <a:ext cx="800219"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Mirror</a:t>
            </a:r>
          </a:p>
        </p:txBody>
      </p:sp>
      <p:sp>
        <p:nvSpPr>
          <p:cNvPr id="6168" name="Text Box 24"/>
          <p:cNvSpPr txBox="1">
            <a:spLocks noChangeArrowheads="1"/>
          </p:cNvSpPr>
          <p:nvPr/>
        </p:nvSpPr>
        <p:spPr bwMode="auto">
          <a:xfrm>
            <a:off x="1887538" y="5300663"/>
            <a:ext cx="800219" cy="369332"/>
          </a:xfrm>
          <a:prstGeom prst="rect">
            <a:avLst/>
          </a:prstGeom>
          <a:noFill/>
          <a:ln w="9525">
            <a:noFill/>
            <a:miter lim="800000"/>
            <a:headEnd/>
            <a:tailEnd/>
          </a:ln>
          <a:effectLst/>
        </p:spPr>
        <p:txBody>
          <a:bodyPr wrap="none">
            <a:spAutoFit/>
          </a:bodyPr>
          <a:lstStyle/>
          <a:p>
            <a:r>
              <a:rPr lang="en-US" altLang="ja-JP">
                <a:latin typeface="Times New Roman" pitchFamily="18" charset="0"/>
                <a:cs typeface="Times New Roman" pitchFamily="18" charset="0"/>
              </a:rPr>
              <a:t>Mirror</a:t>
            </a:r>
          </a:p>
        </p:txBody>
      </p:sp>
      <p:sp>
        <p:nvSpPr>
          <p:cNvPr id="6169" name="Text Box 25"/>
          <p:cNvSpPr txBox="1">
            <a:spLocks noChangeArrowheads="1"/>
          </p:cNvSpPr>
          <p:nvPr/>
        </p:nvSpPr>
        <p:spPr bwMode="auto">
          <a:xfrm>
            <a:off x="3543300" y="4365625"/>
            <a:ext cx="479618" cy="369332"/>
          </a:xfrm>
          <a:prstGeom prst="rect">
            <a:avLst/>
          </a:prstGeom>
          <a:noFill/>
          <a:ln w="9525">
            <a:noFill/>
            <a:miter lim="800000"/>
            <a:headEnd/>
            <a:tailEnd/>
          </a:ln>
          <a:effectLst/>
        </p:spPr>
        <p:txBody>
          <a:bodyPr wrap="none">
            <a:spAutoFit/>
          </a:bodyPr>
          <a:lstStyle/>
          <a:p>
            <a:r>
              <a:rPr lang="en-US" altLang="ja-JP" dirty="0">
                <a:latin typeface="Times New Roman" pitchFamily="18" charset="0"/>
                <a:cs typeface="Times New Roman" pitchFamily="18" charset="0"/>
              </a:rPr>
              <a:t>PD</a:t>
            </a:r>
          </a:p>
        </p:txBody>
      </p:sp>
      <p:sp>
        <p:nvSpPr>
          <p:cNvPr id="6173" name="Text Box 29"/>
          <p:cNvSpPr txBox="1">
            <a:spLocks noChangeArrowheads="1"/>
          </p:cNvSpPr>
          <p:nvPr/>
        </p:nvSpPr>
        <p:spPr bwMode="auto">
          <a:xfrm>
            <a:off x="5286380" y="4071942"/>
            <a:ext cx="3857620" cy="830997"/>
          </a:xfrm>
          <a:prstGeom prst="rect">
            <a:avLst/>
          </a:prstGeom>
          <a:noFill/>
          <a:ln w="9525">
            <a:noFill/>
            <a:miter lim="800000"/>
            <a:headEnd/>
            <a:tailEnd/>
          </a:ln>
          <a:effectLst/>
        </p:spPr>
        <p:txBody>
          <a:bodyPr wrap="square">
            <a:spAutoFit/>
          </a:bodyPr>
          <a:lstStyle/>
          <a:p>
            <a:r>
              <a:rPr lang="ja-JP" altLang="en-US" sz="2400" dirty="0" smtClean="0">
                <a:latin typeface="Times New Roman" pitchFamily="18" charset="0"/>
                <a:cs typeface="Times New Roman" pitchFamily="18" charset="0"/>
              </a:rPr>
              <a:t>赤い</a:t>
            </a:r>
            <a:r>
              <a:rPr lang="ja-JP" altLang="en-US" sz="2400" dirty="0">
                <a:latin typeface="Times New Roman" pitchFamily="18" charset="0"/>
                <a:cs typeface="Times New Roman" pitchFamily="18" charset="0"/>
              </a:rPr>
              <a:t>光</a:t>
            </a:r>
            <a:r>
              <a:rPr lang="ja-JP" altLang="en-US" sz="2400" dirty="0" smtClean="0">
                <a:latin typeface="Times New Roman" pitchFamily="18" charset="0"/>
                <a:cs typeface="Times New Roman" pitchFamily="18" charset="0"/>
              </a:rPr>
              <a:t>路</a:t>
            </a:r>
            <a:r>
              <a:rPr lang="en-US" altLang="ja-JP" sz="2400" dirty="0" smtClean="0">
                <a:latin typeface="Times New Roman" pitchFamily="18" charset="0"/>
                <a:cs typeface="Times New Roman" pitchFamily="18" charset="0"/>
              </a:rPr>
              <a:t>(</a:t>
            </a:r>
            <a:r>
              <a:rPr lang="en-US" altLang="ja-JP" sz="2400" i="1" dirty="0" smtClean="0">
                <a:latin typeface="Times New Roman" pitchFamily="18" charset="0"/>
                <a:cs typeface="Times New Roman" pitchFamily="18" charset="0"/>
              </a:rPr>
              <a:t>L</a:t>
            </a:r>
            <a:r>
              <a:rPr lang="en-US" altLang="ja-JP" sz="2400" baseline="-25000" dirty="0" smtClean="0">
                <a:latin typeface="Times New Roman" pitchFamily="18" charset="0"/>
                <a:cs typeface="Times New Roman" pitchFamily="18" charset="0"/>
              </a:rPr>
              <a:t>2</a:t>
            </a:r>
            <a:r>
              <a:rPr lang="en-US" altLang="ja-JP" sz="2400" dirty="0" smtClean="0">
                <a:latin typeface="Times New Roman" pitchFamily="18" charset="0"/>
                <a:cs typeface="Times New Roman" pitchFamily="18" charset="0"/>
              </a:rPr>
              <a:t>+</a:t>
            </a:r>
            <a:r>
              <a:rPr lang="en-US" altLang="ja-JP" sz="2400" i="1" dirty="0" smtClean="0">
                <a:latin typeface="Times New Roman" pitchFamily="18" charset="0"/>
                <a:cs typeface="Times New Roman" pitchFamily="18" charset="0"/>
              </a:rPr>
              <a:t>L</a:t>
            </a:r>
            <a:r>
              <a:rPr lang="en-US" altLang="ja-JP" sz="2400" baseline="-25000" dirty="0" smtClean="0">
                <a:latin typeface="Times New Roman" pitchFamily="18" charset="0"/>
                <a:cs typeface="Times New Roman" pitchFamily="18" charset="0"/>
              </a:rPr>
              <a:t>3</a:t>
            </a:r>
            <a:r>
              <a:rPr lang="en-US" altLang="ja-JP" sz="2400" dirty="0" smtClean="0">
                <a:latin typeface="Times New Roman" pitchFamily="18" charset="0"/>
                <a:cs typeface="Times New Roman" pitchFamily="18" charset="0"/>
              </a:rPr>
              <a:t>)</a:t>
            </a:r>
            <a:r>
              <a:rPr lang="ja-JP" altLang="en-US" sz="2400" dirty="0" smtClean="0">
                <a:latin typeface="Times New Roman" pitchFamily="18" charset="0"/>
                <a:cs typeface="Times New Roman" pitchFamily="18" charset="0"/>
              </a:rPr>
              <a:t>と青い</a:t>
            </a:r>
            <a:r>
              <a:rPr lang="ja-JP" altLang="en-US" sz="2400" dirty="0">
                <a:latin typeface="Times New Roman" pitchFamily="18" charset="0"/>
                <a:cs typeface="Times New Roman" pitchFamily="18" charset="0"/>
              </a:rPr>
              <a:t>光</a:t>
            </a:r>
            <a:r>
              <a:rPr lang="ja-JP" altLang="en-US" sz="2400" dirty="0" smtClean="0">
                <a:latin typeface="Times New Roman" pitchFamily="18" charset="0"/>
                <a:cs typeface="Times New Roman" pitchFamily="18" charset="0"/>
              </a:rPr>
              <a:t>路</a:t>
            </a:r>
            <a:r>
              <a:rPr lang="en-US" altLang="ja-JP" sz="2400" dirty="0" smtClean="0">
                <a:latin typeface="Times New Roman" pitchFamily="18" charset="0"/>
                <a:cs typeface="Times New Roman" pitchFamily="18" charset="0"/>
              </a:rPr>
              <a:t>(</a:t>
            </a:r>
            <a:r>
              <a:rPr lang="en-US" altLang="ja-JP" sz="2400" i="1" dirty="0" smtClean="0">
                <a:latin typeface="Times New Roman" pitchFamily="18" charset="0"/>
                <a:cs typeface="Times New Roman" pitchFamily="18" charset="0"/>
              </a:rPr>
              <a:t>L</a:t>
            </a:r>
            <a:r>
              <a:rPr lang="en-US" altLang="ja-JP" sz="2400" baseline="-25000" dirty="0" smtClean="0">
                <a:latin typeface="Times New Roman" pitchFamily="18" charset="0"/>
                <a:cs typeface="Times New Roman" pitchFamily="18" charset="0"/>
              </a:rPr>
              <a:t>1</a:t>
            </a:r>
            <a:r>
              <a:rPr lang="en-US" altLang="ja-JP" sz="2400" dirty="0" smtClean="0">
                <a:latin typeface="Times New Roman" pitchFamily="18" charset="0"/>
                <a:cs typeface="Times New Roman" pitchFamily="18" charset="0"/>
              </a:rPr>
              <a:t>+</a:t>
            </a:r>
            <a:r>
              <a:rPr lang="en-US" altLang="ja-JP" sz="2400" i="1" dirty="0" smtClean="0">
                <a:latin typeface="Times New Roman" pitchFamily="18" charset="0"/>
                <a:cs typeface="Times New Roman" pitchFamily="18" charset="0"/>
              </a:rPr>
              <a:t>L</a:t>
            </a:r>
            <a:r>
              <a:rPr lang="en-US" altLang="ja-JP" sz="2400" baseline="-25000" dirty="0" smtClean="0">
                <a:latin typeface="Times New Roman" pitchFamily="18" charset="0"/>
                <a:cs typeface="Times New Roman" pitchFamily="18" charset="0"/>
              </a:rPr>
              <a:t>4</a:t>
            </a:r>
            <a:r>
              <a:rPr lang="en-US" altLang="ja-JP" sz="2400" dirty="0" smtClean="0">
                <a:latin typeface="Times New Roman" pitchFamily="18" charset="0"/>
                <a:cs typeface="Times New Roman" pitchFamily="18" charset="0"/>
              </a:rPr>
              <a:t>)</a:t>
            </a:r>
            <a:r>
              <a:rPr lang="ja-JP" altLang="en-US" sz="2400" dirty="0" smtClean="0">
                <a:latin typeface="Times New Roman" pitchFamily="18" charset="0"/>
                <a:cs typeface="Times New Roman" pitchFamily="18" charset="0"/>
              </a:rPr>
              <a:t>の光路長が等しい</a:t>
            </a:r>
            <a:endParaRPr lang="ja-JP" altLang="en-US" sz="2400" dirty="0">
              <a:latin typeface="Times New Roman" pitchFamily="18" charset="0"/>
              <a:cs typeface="Times New Roman" pitchFamily="18" charset="0"/>
            </a:endParaRPr>
          </a:p>
        </p:txBody>
      </p:sp>
      <p:sp>
        <p:nvSpPr>
          <p:cNvPr id="6179" name="Line 35"/>
          <p:cNvSpPr>
            <a:spLocks noChangeShapeType="1"/>
          </p:cNvSpPr>
          <p:nvPr/>
        </p:nvSpPr>
        <p:spPr bwMode="auto">
          <a:xfrm>
            <a:off x="1382713" y="2997200"/>
            <a:ext cx="719137" cy="0"/>
          </a:xfrm>
          <a:prstGeom prst="line">
            <a:avLst/>
          </a:prstGeom>
          <a:noFill/>
          <a:ln w="19050">
            <a:solidFill>
              <a:srgbClr val="FF0000"/>
            </a:solidFill>
            <a:round/>
            <a:headEnd/>
            <a:tailEnd/>
          </a:ln>
          <a:effectLst/>
        </p:spPr>
        <p:txBody>
          <a:bodyPr/>
          <a:lstStyle/>
          <a:p>
            <a:endParaRPr lang="ja-JP" altLang="en-US"/>
          </a:p>
        </p:txBody>
      </p:sp>
      <p:sp>
        <p:nvSpPr>
          <p:cNvPr id="6180" name="Line 36"/>
          <p:cNvSpPr>
            <a:spLocks noChangeShapeType="1"/>
          </p:cNvSpPr>
          <p:nvPr/>
        </p:nvSpPr>
        <p:spPr bwMode="auto">
          <a:xfrm flipV="1">
            <a:off x="2174875" y="2636838"/>
            <a:ext cx="0" cy="287337"/>
          </a:xfrm>
          <a:prstGeom prst="line">
            <a:avLst/>
          </a:prstGeom>
          <a:noFill/>
          <a:ln w="19050">
            <a:solidFill>
              <a:srgbClr val="FF0000"/>
            </a:solidFill>
            <a:round/>
            <a:headEnd/>
            <a:tailEnd/>
          </a:ln>
          <a:effectLst/>
        </p:spPr>
        <p:txBody>
          <a:bodyPr/>
          <a:lstStyle/>
          <a:p>
            <a:endParaRPr lang="ja-JP" altLang="en-US"/>
          </a:p>
        </p:txBody>
      </p:sp>
      <p:sp>
        <p:nvSpPr>
          <p:cNvPr id="6181" name="Line 37"/>
          <p:cNvSpPr>
            <a:spLocks noChangeShapeType="1"/>
          </p:cNvSpPr>
          <p:nvPr/>
        </p:nvSpPr>
        <p:spPr bwMode="auto">
          <a:xfrm flipH="1">
            <a:off x="2247900" y="2636838"/>
            <a:ext cx="0" cy="1728787"/>
          </a:xfrm>
          <a:prstGeom prst="line">
            <a:avLst/>
          </a:prstGeom>
          <a:noFill/>
          <a:ln w="19050">
            <a:solidFill>
              <a:srgbClr val="FF0000"/>
            </a:solidFill>
            <a:round/>
            <a:headEnd/>
            <a:tailEnd/>
          </a:ln>
          <a:effectLst/>
        </p:spPr>
        <p:txBody>
          <a:bodyPr/>
          <a:lstStyle/>
          <a:p>
            <a:endParaRPr lang="ja-JP" altLang="en-US"/>
          </a:p>
        </p:txBody>
      </p:sp>
      <p:sp>
        <p:nvSpPr>
          <p:cNvPr id="6182" name="Line 38"/>
          <p:cNvSpPr>
            <a:spLocks noChangeShapeType="1"/>
          </p:cNvSpPr>
          <p:nvPr/>
        </p:nvSpPr>
        <p:spPr bwMode="auto">
          <a:xfrm rot="16200000" flipV="1">
            <a:off x="1600201" y="3860800"/>
            <a:ext cx="0" cy="1152525"/>
          </a:xfrm>
          <a:prstGeom prst="line">
            <a:avLst/>
          </a:prstGeom>
          <a:noFill/>
          <a:ln w="19050">
            <a:solidFill>
              <a:srgbClr val="FF0000"/>
            </a:solidFill>
            <a:round/>
            <a:headEnd/>
            <a:tailEnd/>
          </a:ln>
          <a:effectLst/>
        </p:spPr>
        <p:txBody>
          <a:bodyPr/>
          <a:lstStyle/>
          <a:p>
            <a:endParaRPr lang="ja-JP" altLang="en-US"/>
          </a:p>
        </p:txBody>
      </p:sp>
      <p:sp>
        <p:nvSpPr>
          <p:cNvPr id="6183" name="Line 39"/>
          <p:cNvSpPr>
            <a:spLocks noChangeShapeType="1"/>
          </p:cNvSpPr>
          <p:nvPr/>
        </p:nvSpPr>
        <p:spPr bwMode="auto">
          <a:xfrm flipH="1">
            <a:off x="1023938" y="4508500"/>
            <a:ext cx="2303462" cy="0"/>
          </a:xfrm>
          <a:prstGeom prst="line">
            <a:avLst/>
          </a:prstGeom>
          <a:noFill/>
          <a:ln w="19050">
            <a:solidFill>
              <a:srgbClr val="FF0000"/>
            </a:solidFill>
            <a:round/>
            <a:headEnd type="arrow" w="med" len="med"/>
            <a:tailEnd/>
          </a:ln>
          <a:effectLst/>
        </p:spPr>
        <p:txBody>
          <a:bodyPr/>
          <a:lstStyle/>
          <a:p>
            <a:endParaRPr lang="ja-JP" altLang="en-US"/>
          </a:p>
        </p:txBody>
      </p:sp>
      <p:sp>
        <p:nvSpPr>
          <p:cNvPr id="6184" name="Arc 40"/>
          <p:cNvSpPr>
            <a:spLocks/>
          </p:cNvSpPr>
          <p:nvPr/>
        </p:nvSpPr>
        <p:spPr bwMode="auto">
          <a:xfrm rot="5400000">
            <a:off x="2103438" y="2924175"/>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6186" name="Arc 42"/>
          <p:cNvSpPr>
            <a:spLocks/>
          </p:cNvSpPr>
          <p:nvPr/>
        </p:nvSpPr>
        <p:spPr bwMode="auto">
          <a:xfrm rot="16200000" flipV="1">
            <a:off x="2171700" y="2568575"/>
            <a:ext cx="77788" cy="71438"/>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6189" name="Arc 45"/>
          <p:cNvSpPr>
            <a:spLocks/>
          </p:cNvSpPr>
          <p:nvPr/>
        </p:nvSpPr>
        <p:spPr bwMode="auto">
          <a:xfrm rot="10800000">
            <a:off x="950913" y="4437063"/>
            <a:ext cx="77787"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FF0000"/>
            </a:solidFill>
            <a:round/>
            <a:headEnd/>
            <a:tailEnd/>
          </a:ln>
          <a:effectLst/>
        </p:spPr>
        <p:txBody>
          <a:bodyPr wrap="none" anchor="ctr"/>
          <a:lstStyle/>
          <a:p>
            <a:endParaRPr lang="ja-JP" altLang="en-US"/>
          </a:p>
        </p:txBody>
      </p:sp>
      <p:sp>
        <p:nvSpPr>
          <p:cNvPr id="6191" name="Line 47"/>
          <p:cNvSpPr>
            <a:spLocks noChangeShapeType="1"/>
          </p:cNvSpPr>
          <p:nvPr/>
        </p:nvSpPr>
        <p:spPr bwMode="auto">
          <a:xfrm>
            <a:off x="1382713" y="3141663"/>
            <a:ext cx="2233612" cy="0"/>
          </a:xfrm>
          <a:prstGeom prst="line">
            <a:avLst/>
          </a:prstGeom>
          <a:noFill/>
          <a:ln w="19050">
            <a:solidFill>
              <a:srgbClr val="0000FF"/>
            </a:solidFill>
            <a:round/>
            <a:headEnd/>
            <a:tailEnd/>
          </a:ln>
          <a:effectLst/>
        </p:spPr>
        <p:txBody>
          <a:bodyPr/>
          <a:lstStyle/>
          <a:p>
            <a:endParaRPr lang="ja-JP" altLang="en-US"/>
          </a:p>
        </p:txBody>
      </p:sp>
      <p:sp>
        <p:nvSpPr>
          <p:cNvPr id="6192" name="Arc 48"/>
          <p:cNvSpPr>
            <a:spLocks/>
          </p:cNvSpPr>
          <p:nvPr/>
        </p:nvSpPr>
        <p:spPr bwMode="auto">
          <a:xfrm flipV="1">
            <a:off x="3609975" y="3141663"/>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6193" name="Line 49"/>
          <p:cNvSpPr>
            <a:spLocks noChangeShapeType="1"/>
          </p:cNvSpPr>
          <p:nvPr/>
        </p:nvSpPr>
        <p:spPr bwMode="auto">
          <a:xfrm flipH="1">
            <a:off x="2463800" y="3213100"/>
            <a:ext cx="1152525" cy="0"/>
          </a:xfrm>
          <a:prstGeom prst="line">
            <a:avLst/>
          </a:prstGeom>
          <a:noFill/>
          <a:ln w="19050">
            <a:solidFill>
              <a:srgbClr val="0000FF"/>
            </a:solidFill>
            <a:round/>
            <a:headEnd/>
            <a:tailEnd/>
          </a:ln>
          <a:effectLst/>
        </p:spPr>
        <p:txBody>
          <a:bodyPr/>
          <a:lstStyle/>
          <a:p>
            <a:endParaRPr lang="ja-JP" altLang="en-US"/>
          </a:p>
        </p:txBody>
      </p:sp>
      <p:sp>
        <p:nvSpPr>
          <p:cNvPr id="6194" name="Arc 50"/>
          <p:cNvSpPr>
            <a:spLocks/>
          </p:cNvSpPr>
          <p:nvPr/>
        </p:nvSpPr>
        <p:spPr bwMode="auto">
          <a:xfrm rot="16200000">
            <a:off x="2392363" y="3213100"/>
            <a:ext cx="71438" cy="714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6195" name="Line 51"/>
          <p:cNvSpPr>
            <a:spLocks noChangeShapeType="1"/>
          </p:cNvSpPr>
          <p:nvPr/>
        </p:nvSpPr>
        <p:spPr bwMode="auto">
          <a:xfrm>
            <a:off x="2392363" y="3284538"/>
            <a:ext cx="0" cy="1728787"/>
          </a:xfrm>
          <a:prstGeom prst="line">
            <a:avLst/>
          </a:prstGeom>
          <a:noFill/>
          <a:ln w="19050">
            <a:solidFill>
              <a:srgbClr val="0000FF"/>
            </a:solidFill>
            <a:round/>
            <a:headEnd/>
            <a:tailEnd/>
          </a:ln>
          <a:effectLst/>
        </p:spPr>
        <p:txBody>
          <a:bodyPr/>
          <a:lstStyle/>
          <a:p>
            <a:endParaRPr lang="ja-JP" altLang="en-US"/>
          </a:p>
        </p:txBody>
      </p:sp>
      <p:sp>
        <p:nvSpPr>
          <p:cNvPr id="6196" name="Arc 52"/>
          <p:cNvSpPr>
            <a:spLocks/>
          </p:cNvSpPr>
          <p:nvPr/>
        </p:nvSpPr>
        <p:spPr bwMode="auto">
          <a:xfrm rot="16200000">
            <a:off x="2463800" y="4652963"/>
            <a:ext cx="71437"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FF"/>
            </a:solidFill>
            <a:round/>
            <a:headEnd/>
            <a:tailEnd/>
          </a:ln>
          <a:effectLst/>
        </p:spPr>
        <p:txBody>
          <a:bodyPr wrap="none" anchor="ctr"/>
          <a:lstStyle/>
          <a:p>
            <a:endParaRPr lang="ja-JP" altLang="en-US"/>
          </a:p>
        </p:txBody>
      </p:sp>
      <p:sp>
        <p:nvSpPr>
          <p:cNvPr id="6197" name="Line 53"/>
          <p:cNvSpPr>
            <a:spLocks noChangeShapeType="1"/>
          </p:cNvSpPr>
          <p:nvPr/>
        </p:nvSpPr>
        <p:spPr bwMode="auto">
          <a:xfrm rot="5400000">
            <a:off x="2319337" y="4868863"/>
            <a:ext cx="288925" cy="0"/>
          </a:xfrm>
          <a:prstGeom prst="line">
            <a:avLst/>
          </a:prstGeom>
          <a:noFill/>
          <a:ln w="19050">
            <a:solidFill>
              <a:srgbClr val="0000FF"/>
            </a:solidFill>
            <a:round/>
            <a:headEnd/>
            <a:tailEnd/>
          </a:ln>
          <a:effectLst/>
        </p:spPr>
        <p:txBody>
          <a:bodyPr/>
          <a:lstStyle/>
          <a:p>
            <a:endParaRPr lang="ja-JP" altLang="en-US"/>
          </a:p>
        </p:txBody>
      </p:sp>
      <p:sp>
        <p:nvSpPr>
          <p:cNvPr id="6198" name="Arc 54"/>
          <p:cNvSpPr>
            <a:spLocks/>
          </p:cNvSpPr>
          <p:nvPr/>
        </p:nvSpPr>
        <p:spPr bwMode="auto">
          <a:xfrm rot="5400000" flipV="1">
            <a:off x="2389188" y="5010150"/>
            <a:ext cx="77788" cy="71437"/>
          </a:xfrm>
          <a:custGeom>
            <a:avLst/>
            <a:gdLst>
              <a:gd name="G0" fmla="+- 1509 0 0"/>
              <a:gd name="G1" fmla="+- 21600 0 0"/>
              <a:gd name="G2" fmla="+- 21600 0 0"/>
              <a:gd name="T0" fmla="*/ 1509 w 23109"/>
              <a:gd name="T1" fmla="*/ 0 h 43200"/>
              <a:gd name="T2" fmla="*/ 0 w 23109"/>
              <a:gd name="T3" fmla="*/ 43147 h 43200"/>
              <a:gd name="T4" fmla="*/ 1509 w 23109"/>
              <a:gd name="T5" fmla="*/ 21600 h 43200"/>
            </a:gdLst>
            <a:ahLst/>
            <a:cxnLst>
              <a:cxn ang="0">
                <a:pos x="T0" y="T1"/>
              </a:cxn>
              <a:cxn ang="0">
                <a:pos x="T2" y="T3"/>
              </a:cxn>
              <a:cxn ang="0">
                <a:pos x="T4" y="T5"/>
              </a:cxn>
            </a:cxnLst>
            <a:rect l="0" t="0" r="r" b="b"/>
            <a:pathLst>
              <a:path w="23109" h="43200" fill="none" extrusionOk="0">
                <a:moveTo>
                  <a:pt x="1508" y="0"/>
                </a:moveTo>
                <a:cubicBezTo>
                  <a:pt x="13438" y="0"/>
                  <a:pt x="23109" y="9670"/>
                  <a:pt x="23109" y="21600"/>
                </a:cubicBezTo>
                <a:cubicBezTo>
                  <a:pt x="23109" y="33529"/>
                  <a:pt x="13438" y="43200"/>
                  <a:pt x="1509" y="43200"/>
                </a:cubicBezTo>
                <a:cubicBezTo>
                  <a:pt x="1005" y="43200"/>
                  <a:pt x="502" y="43182"/>
                  <a:pt x="-1" y="43147"/>
                </a:cubicBezTo>
              </a:path>
              <a:path w="23109" h="43200" stroke="0" extrusionOk="0">
                <a:moveTo>
                  <a:pt x="1508" y="0"/>
                </a:moveTo>
                <a:cubicBezTo>
                  <a:pt x="13438" y="0"/>
                  <a:pt x="23109" y="9670"/>
                  <a:pt x="23109" y="21600"/>
                </a:cubicBezTo>
                <a:cubicBezTo>
                  <a:pt x="23109" y="33529"/>
                  <a:pt x="13438" y="43200"/>
                  <a:pt x="1509" y="43200"/>
                </a:cubicBezTo>
                <a:cubicBezTo>
                  <a:pt x="1005" y="43200"/>
                  <a:pt x="502" y="43182"/>
                  <a:pt x="-1" y="43147"/>
                </a:cubicBezTo>
                <a:lnTo>
                  <a:pt x="1509" y="21600"/>
                </a:lnTo>
                <a:close/>
              </a:path>
            </a:pathLst>
          </a:custGeom>
          <a:noFill/>
          <a:ln w="19050">
            <a:solidFill>
              <a:srgbClr val="0000FF"/>
            </a:solidFill>
            <a:round/>
            <a:headEnd/>
            <a:tailEnd/>
          </a:ln>
          <a:effectLst/>
        </p:spPr>
        <p:txBody>
          <a:bodyPr wrap="none" anchor="ctr"/>
          <a:lstStyle/>
          <a:p>
            <a:endParaRPr lang="ja-JP" altLang="en-US"/>
          </a:p>
        </p:txBody>
      </p:sp>
      <p:sp>
        <p:nvSpPr>
          <p:cNvPr id="6199" name="Line 55"/>
          <p:cNvSpPr>
            <a:spLocks noChangeShapeType="1"/>
          </p:cNvSpPr>
          <p:nvPr/>
        </p:nvSpPr>
        <p:spPr bwMode="auto">
          <a:xfrm>
            <a:off x="2535238" y="4652963"/>
            <a:ext cx="792162" cy="0"/>
          </a:xfrm>
          <a:prstGeom prst="line">
            <a:avLst/>
          </a:prstGeom>
          <a:noFill/>
          <a:ln w="19050">
            <a:solidFill>
              <a:srgbClr val="0000FF"/>
            </a:solidFill>
            <a:round/>
            <a:headEnd/>
            <a:tailEnd type="arrow" w="med" len="med"/>
          </a:ln>
          <a:effectLst/>
        </p:spPr>
        <p:txBody>
          <a:bodyPr/>
          <a:lstStyle/>
          <a:p>
            <a:endParaRPr lang="ja-JP" altLang="en-US"/>
          </a:p>
        </p:txBody>
      </p:sp>
      <p:sp>
        <p:nvSpPr>
          <p:cNvPr id="6201" name="Text Box 57"/>
          <p:cNvSpPr txBox="1">
            <a:spLocks noChangeArrowheads="1"/>
          </p:cNvSpPr>
          <p:nvPr/>
        </p:nvSpPr>
        <p:spPr bwMode="auto">
          <a:xfrm>
            <a:off x="3255963" y="2060575"/>
            <a:ext cx="1225550" cy="366713"/>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1</a:t>
            </a:r>
            <a:r>
              <a:rPr lang="ja-JP" altLang="en-US" dirty="0">
                <a:latin typeface="Times New Roman" pitchFamily="18" charset="0"/>
                <a:cs typeface="Times New Roman" pitchFamily="18" charset="0"/>
              </a:rPr>
              <a:t>干渉計</a:t>
            </a:r>
          </a:p>
        </p:txBody>
      </p:sp>
      <p:sp>
        <p:nvSpPr>
          <p:cNvPr id="6202" name="Text Box 58"/>
          <p:cNvSpPr txBox="1">
            <a:spLocks noChangeArrowheads="1"/>
          </p:cNvSpPr>
          <p:nvPr/>
        </p:nvSpPr>
        <p:spPr bwMode="auto">
          <a:xfrm>
            <a:off x="519113" y="5300663"/>
            <a:ext cx="1225550" cy="366712"/>
          </a:xfrm>
          <a:prstGeom prst="rect">
            <a:avLst/>
          </a:prstGeom>
          <a:solidFill>
            <a:schemeClr val="bg1"/>
          </a:solidFill>
          <a:ln w="9525">
            <a:noFill/>
            <a:miter lim="800000"/>
            <a:headEnd/>
            <a:tailEnd/>
          </a:ln>
          <a:effectLst/>
        </p:spPr>
        <p:txBody>
          <a:bodyPr wrap="none">
            <a:spAutoFit/>
          </a:bodyPr>
          <a:lstStyle/>
          <a:p>
            <a:r>
              <a:rPr lang="ja-JP" altLang="en-US" dirty="0">
                <a:latin typeface="Times New Roman" pitchFamily="18" charset="0"/>
                <a:cs typeface="Times New Roman" pitchFamily="18" charset="0"/>
              </a:rPr>
              <a:t>第</a:t>
            </a:r>
            <a:r>
              <a:rPr lang="en-US" altLang="ja-JP" dirty="0">
                <a:latin typeface="Times New Roman" pitchFamily="18" charset="0"/>
                <a:cs typeface="Times New Roman" pitchFamily="18" charset="0"/>
              </a:rPr>
              <a:t>2</a:t>
            </a:r>
            <a:r>
              <a:rPr lang="ja-JP" altLang="en-US" dirty="0">
                <a:latin typeface="Times New Roman" pitchFamily="18" charset="0"/>
                <a:cs typeface="Times New Roman" pitchFamily="18" charset="0"/>
              </a:rPr>
              <a:t>干渉計</a:t>
            </a:r>
          </a:p>
        </p:txBody>
      </p:sp>
      <p:sp>
        <p:nvSpPr>
          <p:cNvPr id="6206" name="Line 62"/>
          <p:cNvSpPr>
            <a:spLocks noChangeShapeType="1"/>
          </p:cNvSpPr>
          <p:nvPr/>
        </p:nvSpPr>
        <p:spPr bwMode="auto">
          <a:xfrm flipV="1">
            <a:off x="2174875" y="4437063"/>
            <a:ext cx="288925" cy="287337"/>
          </a:xfrm>
          <a:prstGeom prst="line">
            <a:avLst/>
          </a:prstGeom>
          <a:noFill/>
          <a:ln w="9525">
            <a:solidFill>
              <a:schemeClr val="tx1"/>
            </a:solidFill>
            <a:round/>
            <a:headEnd/>
            <a:tailEnd/>
          </a:ln>
          <a:effectLst/>
        </p:spPr>
        <p:txBody>
          <a:bodyPr/>
          <a:lstStyle/>
          <a:p>
            <a:endParaRPr lang="ja-JP" altLang="en-US"/>
          </a:p>
        </p:txBody>
      </p:sp>
      <p:sp>
        <p:nvSpPr>
          <p:cNvPr id="6209" name="Arc 65"/>
          <p:cNvSpPr>
            <a:spLocks/>
          </p:cNvSpPr>
          <p:nvPr/>
        </p:nvSpPr>
        <p:spPr bwMode="auto">
          <a:xfrm rot="5400000">
            <a:off x="2174875" y="4365625"/>
            <a:ext cx="71438" cy="7143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a:ln>
          <a:effectLst/>
        </p:spPr>
        <p:txBody>
          <a:bodyPr wrap="none" anchor="ctr"/>
          <a:lstStyle/>
          <a:p>
            <a:endParaRPr lang="ja-JP" altLang="en-US"/>
          </a:p>
        </p:txBody>
      </p:sp>
      <p:sp>
        <p:nvSpPr>
          <p:cNvPr id="49" name="タイトル 48"/>
          <p:cNvSpPr>
            <a:spLocks noGrp="1"/>
          </p:cNvSpPr>
          <p:nvPr>
            <p:ph type="title"/>
          </p:nvPr>
        </p:nvSpPr>
        <p:spPr/>
        <p:txBody>
          <a:bodyPr/>
          <a:lstStyle/>
          <a:p>
            <a:pPr algn="ctr"/>
            <a:r>
              <a:rPr kumimoji="1" lang="ja-JP" altLang="en-US" dirty="0" smtClean="0"/>
              <a:t>タンデム干渉計とは？</a:t>
            </a:r>
            <a:endParaRPr kumimoji="1" lang="ja-JP" altLang="en-US" dirty="0"/>
          </a:p>
        </p:txBody>
      </p:sp>
      <p:sp>
        <p:nvSpPr>
          <p:cNvPr id="48" name="コンテンツ プレースホルダ 2"/>
          <p:cNvSpPr txBox="1">
            <a:spLocks/>
          </p:cNvSpPr>
          <p:nvPr/>
        </p:nvSpPr>
        <p:spPr>
          <a:xfrm>
            <a:off x="5214942" y="2000240"/>
            <a:ext cx="3643338" cy="830997"/>
          </a:xfrm>
          <a:prstGeom prst="rect">
            <a:avLst/>
          </a:prstGeom>
        </p:spPr>
        <p:txBody>
          <a:bodyPr wrap="square">
            <a:spAutoFit/>
          </a:bodyPr>
          <a:lstStyle/>
          <a:p>
            <a:pPr marL="274320" marR="0" lvl="0" indent="-274320" algn="l" defTabSz="914400" rtl="0" eaLnBrk="1" fontAlgn="auto" latinLnBrk="0" hangingPunct="1">
              <a:lnSpc>
                <a:spcPct val="100000"/>
              </a:lnSpc>
              <a:spcBef>
                <a:spcPct val="20000"/>
              </a:spcBef>
              <a:spcAft>
                <a:spcPts val="0"/>
              </a:spcAft>
              <a:buClr>
                <a:srgbClr val="FF0000"/>
              </a:buClr>
              <a:buSzPct val="95000"/>
              <a:buFont typeface="Wingdings" pitchFamily="2" charset="2"/>
              <a:buChar char="u"/>
              <a:tabLst/>
              <a:defRPr/>
            </a:pPr>
            <a:r>
              <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a:t>
            </a:r>
            <a:r>
              <a:rPr kumimoji="1" lang="ja-JP" altLang="en-US" sz="24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つの</a:t>
            </a:r>
            <a:r>
              <a:rPr kumimoji="1" lang="ja-JP" alt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干渉計の腕の差が等しい</a:t>
            </a:r>
            <a:endParaRPr kumimoji="1" lang="en-US" altLang="ja-JP"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0" name="Text Box 20"/>
          <p:cNvSpPr txBox="1">
            <a:spLocks noChangeArrowheads="1"/>
          </p:cNvSpPr>
          <p:nvPr/>
        </p:nvSpPr>
        <p:spPr bwMode="auto">
          <a:xfrm>
            <a:off x="2857488" y="3174780"/>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1</a:t>
            </a:r>
            <a:endParaRPr lang="en-US" altLang="ja-JP" dirty="0">
              <a:latin typeface="Times New Roman" pitchFamily="18" charset="0"/>
              <a:cs typeface="Times New Roman" pitchFamily="18" charset="0"/>
            </a:endParaRPr>
          </a:p>
        </p:txBody>
      </p:sp>
      <p:sp>
        <p:nvSpPr>
          <p:cNvPr id="51" name="Text Box 20"/>
          <p:cNvSpPr txBox="1">
            <a:spLocks noChangeArrowheads="1"/>
          </p:cNvSpPr>
          <p:nvPr/>
        </p:nvSpPr>
        <p:spPr bwMode="auto">
          <a:xfrm>
            <a:off x="1827638" y="2500306"/>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2</a:t>
            </a:r>
            <a:endParaRPr lang="en-US" altLang="ja-JP" dirty="0">
              <a:latin typeface="Times New Roman" pitchFamily="18" charset="0"/>
              <a:cs typeface="Times New Roman" pitchFamily="18" charset="0"/>
            </a:endParaRPr>
          </a:p>
        </p:txBody>
      </p:sp>
      <p:sp>
        <p:nvSpPr>
          <p:cNvPr id="52" name="Text Box 20"/>
          <p:cNvSpPr txBox="1">
            <a:spLocks noChangeArrowheads="1"/>
          </p:cNvSpPr>
          <p:nvPr/>
        </p:nvSpPr>
        <p:spPr bwMode="auto">
          <a:xfrm>
            <a:off x="1571604" y="4071942"/>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3</a:t>
            </a:r>
            <a:endParaRPr lang="en-US" altLang="ja-JP" dirty="0">
              <a:latin typeface="Times New Roman" pitchFamily="18" charset="0"/>
              <a:cs typeface="Times New Roman" pitchFamily="18" charset="0"/>
            </a:endParaRPr>
          </a:p>
        </p:txBody>
      </p:sp>
      <p:sp>
        <p:nvSpPr>
          <p:cNvPr id="53" name="Text Box 20"/>
          <p:cNvSpPr txBox="1">
            <a:spLocks noChangeArrowheads="1"/>
          </p:cNvSpPr>
          <p:nvPr/>
        </p:nvSpPr>
        <p:spPr bwMode="auto">
          <a:xfrm>
            <a:off x="2500298" y="4786322"/>
            <a:ext cx="402674" cy="369332"/>
          </a:xfrm>
          <a:prstGeom prst="rect">
            <a:avLst/>
          </a:prstGeom>
          <a:noFill/>
          <a:ln w="9525">
            <a:noFill/>
            <a:miter lim="800000"/>
            <a:headEnd/>
            <a:tailEnd/>
          </a:ln>
          <a:effectLst/>
        </p:spPr>
        <p:txBody>
          <a:bodyPr wrap="none">
            <a:spAutoFit/>
          </a:bodyPr>
          <a:lstStyle/>
          <a:p>
            <a:r>
              <a:rPr lang="en-US" altLang="ja-JP" i="1" dirty="0" smtClean="0">
                <a:latin typeface="Times New Roman" pitchFamily="18" charset="0"/>
                <a:cs typeface="Times New Roman" pitchFamily="18" charset="0"/>
              </a:rPr>
              <a:t>L</a:t>
            </a:r>
            <a:r>
              <a:rPr lang="en-US" altLang="ja-JP" baseline="-25000" dirty="0" smtClean="0">
                <a:latin typeface="Times New Roman" pitchFamily="18" charset="0"/>
                <a:cs typeface="Times New Roman" pitchFamily="18" charset="0"/>
              </a:rPr>
              <a:t>4</a:t>
            </a:r>
            <a:endParaRPr lang="en-US" altLang="ja-JP" dirty="0">
              <a:latin typeface="Times New Roman" pitchFamily="18" charset="0"/>
              <a:cs typeface="Times New Roman" pitchFamily="18" charset="0"/>
            </a:endParaRPr>
          </a:p>
        </p:txBody>
      </p:sp>
      <p:graphicFrame>
        <p:nvGraphicFramePr>
          <p:cNvPr id="55" name="オブジェクト 54"/>
          <p:cNvGraphicFramePr>
            <a:graphicFrameLocks noChangeAspect="1"/>
          </p:cNvGraphicFramePr>
          <p:nvPr/>
        </p:nvGraphicFramePr>
        <p:xfrm>
          <a:off x="5929322" y="2875356"/>
          <a:ext cx="2143140" cy="482206"/>
        </p:xfrm>
        <a:graphic>
          <a:graphicData uri="http://schemas.openxmlformats.org/presentationml/2006/ole">
            <p:oleObj spid="_x0000_s84993" name="数式" r:id="rId5" imgW="1015920" imgH="228600" progId="Equation.3">
              <p:embed/>
            </p:oleObj>
          </a:graphicData>
        </a:graphic>
      </p:graphicFrame>
      <p:sp>
        <p:nvSpPr>
          <p:cNvPr id="56" name="下矢印 55"/>
          <p:cNvSpPr/>
          <p:nvPr/>
        </p:nvSpPr>
        <p:spPr>
          <a:xfrm>
            <a:off x="6929454" y="3571876"/>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下矢印 56"/>
          <p:cNvSpPr/>
          <p:nvPr/>
        </p:nvSpPr>
        <p:spPr>
          <a:xfrm>
            <a:off x="6929454" y="5072074"/>
            <a:ext cx="285752" cy="35719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2571736" y="4286256"/>
            <a:ext cx="714380" cy="642942"/>
          </a:xfrm>
          <a:prstGeom prst="ellipse">
            <a:avLst/>
          </a:prstGeom>
          <a:noFill/>
          <a:ln>
            <a:solidFill>
              <a:srgbClr val="003E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ja-JP" altLang="en-US" dirty="0"/>
          </a:p>
        </p:txBody>
      </p:sp>
      <p:sp>
        <p:nvSpPr>
          <p:cNvPr id="59" name="Text Box 29"/>
          <p:cNvSpPr txBox="1">
            <a:spLocks noChangeArrowheads="1"/>
          </p:cNvSpPr>
          <p:nvPr/>
        </p:nvSpPr>
        <p:spPr bwMode="auto">
          <a:xfrm>
            <a:off x="6103730" y="5572140"/>
            <a:ext cx="1928826" cy="461665"/>
          </a:xfrm>
          <a:prstGeom prst="rect">
            <a:avLst/>
          </a:prstGeom>
          <a:noFill/>
          <a:ln w="9525">
            <a:noFill/>
            <a:miter lim="800000"/>
            <a:headEnd/>
            <a:tailEnd/>
          </a:ln>
          <a:effectLst/>
        </p:spPr>
        <p:txBody>
          <a:bodyPr wrap="square">
            <a:spAutoFit/>
          </a:bodyPr>
          <a:lstStyle/>
          <a:p>
            <a:r>
              <a:rPr lang="ja-JP" altLang="en-US" sz="2400" dirty="0" smtClean="0">
                <a:latin typeface="Times New Roman" pitchFamily="18" charset="0"/>
                <a:cs typeface="Times New Roman" pitchFamily="18" charset="0"/>
              </a:rPr>
              <a:t>干渉が起こる</a:t>
            </a:r>
            <a:endParaRPr lang="ja-JP" altLang="en-US" sz="2400" dirty="0">
              <a:latin typeface="Times New Roman" pitchFamily="18" charset="0"/>
              <a:cs typeface="Times New Roman" pitchFamily="18" charset="0"/>
            </a:endParaRPr>
          </a:p>
        </p:txBody>
      </p:sp>
      <p:sp>
        <p:nvSpPr>
          <p:cNvPr id="60" name="日付プレースホルダ 59"/>
          <p:cNvSpPr>
            <a:spLocks noGrp="1"/>
          </p:cNvSpPr>
          <p:nvPr>
            <p:ph type="dt" sz="half" idx="10"/>
          </p:nvPr>
        </p:nvSpPr>
        <p:spPr/>
        <p:txBody>
          <a:bodyPr/>
          <a:lstStyle/>
          <a:p>
            <a:r>
              <a:rPr kumimoji="1" lang="en-US" altLang="ja-JP" smtClean="0"/>
              <a:t>2008/06/06</a:t>
            </a:r>
            <a:endParaRPr kumimoji="1" lang="ja-JP" altLang="en-US"/>
          </a:p>
        </p:txBody>
      </p:sp>
      <p:sp>
        <p:nvSpPr>
          <p:cNvPr id="61" name="スライド番号プレースホルダ 60"/>
          <p:cNvSpPr>
            <a:spLocks noGrp="1"/>
          </p:cNvSpPr>
          <p:nvPr>
            <p:ph type="sldNum" sz="quarter" idx="12"/>
          </p:nvPr>
        </p:nvSpPr>
        <p:spPr/>
        <p:txBody>
          <a:bodyPr/>
          <a:lstStyle/>
          <a:p>
            <a:fld id="{D6480708-D160-4E09-B747-F7FC63C9A530}" type="slidenum">
              <a:rPr kumimoji="1" lang="ja-JP" altLang="en-US" smtClean="0"/>
              <a:pPr/>
              <a:t>9</a:t>
            </a:fld>
            <a:endParaRPr kumimoji="1" lang="ja-JP" altLang="en-US"/>
          </a:p>
        </p:txBody>
      </p:sp>
      <p:sp>
        <p:nvSpPr>
          <p:cNvPr id="63" name="フッター プレースホルダ 2"/>
          <p:cNvSpPr>
            <a:spLocks noGrp="1"/>
          </p:cNvSpPr>
          <p:nvPr>
            <p:ph type="ftr" sz="quarter" idx="11"/>
          </p:nvPr>
        </p:nvSpPr>
        <p:spPr>
          <a:xfrm>
            <a:off x="2667000" y="6356350"/>
            <a:ext cx="3352800" cy="365125"/>
          </a:xfrm>
        </p:spPr>
        <p:txBody>
          <a:bodyPr/>
          <a:lstStyle/>
          <a:p>
            <a:pPr algn="ctr"/>
            <a:r>
              <a:rPr kumimoji="1" lang="ja-JP" altLang="en-US" dirty="0" smtClean="0"/>
              <a:t>重力波研究交流会　</a:t>
            </a:r>
            <a:r>
              <a:rPr kumimoji="1" lang="en-US" altLang="ja-JP" dirty="0" smtClean="0"/>
              <a:t>@</a:t>
            </a:r>
            <a:r>
              <a:rPr kumimoji="1" lang="ja-JP" altLang="en-US" dirty="0" smtClean="0"/>
              <a:t>東京大学本郷キャンパス</a:t>
            </a:r>
            <a:endParaRPr kumimoji="1" lang="ja-JP" altLang="en-US"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73"/>
                                        </p:tgtEl>
                                        <p:attrNameLst>
                                          <p:attrName>style.visibility</p:attrName>
                                        </p:attrNameLst>
                                      </p:cBhvr>
                                      <p:to>
                                        <p:strVal val="visible"/>
                                      </p:to>
                                    </p:set>
                                    <p:animEffect transition="in" filter="wipe(up)">
                                      <p:cBhvr>
                                        <p:cTn id="7" dur="500"/>
                                        <p:tgtEl>
                                          <p:spTgt spid="61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up)">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dissolve">
                                      <p:cBhvr>
                                        <p:cTn id="15" dur="500"/>
                                        <p:tgtEl>
                                          <p:spTgt spid="5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up)">
                                      <p:cBhvr>
                                        <p:cTn id="18" dur="500"/>
                                        <p:tgtEl>
                                          <p:spTgt spid="5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3" grpId="0"/>
      <p:bldP spid="56" grpId="0" animBg="1"/>
      <p:bldP spid="57" grpId="0" animBg="1"/>
      <p:bldP spid="58" grpId="0" animBg="1"/>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5"/>
</p:tagLst>
</file>

<file path=ppt/tags/tag2.xml><?xml version="1.0" encoding="utf-8"?>
<p:tagLst xmlns:a="http://schemas.openxmlformats.org/drawingml/2006/main" xmlns:r="http://schemas.openxmlformats.org/officeDocument/2006/relationships" xmlns:p="http://schemas.openxmlformats.org/presentationml/2006/main">
  <p:tag name="TIMING" val="|65.7"/>
</p:tagLst>
</file>

<file path=ppt/tags/tag3.xml><?xml version="1.0" encoding="utf-8"?>
<p:tagLst xmlns:a="http://schemas.openxmlformats.org/drawingml/2006/main" xmlns:r="http://schemas.openxmlformats.org/officeDocument/2006/relationships" xmlns:p="http://schemas.openxmlformats.org/presentationml/2006/main">
  <p:tag name="TIMING" val="|21.6|23.5"/>
</p:tagLst>
</file>

<file path=ppt/tags/tag4.xml><?xml version="1.0" encoding="utf-8"?>
<p:tagLst xmlns:a="http://schemas.openxmlformats.org/drawingml/2006/main" xmlns:r="http://schemas.openxmlformats.org/officeDocument/2006/relationships" xmlns:p="http://schemas.openxmlformats.org/presentationml/2006/main">
  <p:tag name="TIMING" val="|40|5.2"/>
</p:tagLst>
</file>

<file path=ppt/tags/tag5.xml><?xml version="1.0" encoding="utf-8"?>
<p:tagLst xmlns:a="http://schemas.openxmlformats.org/drawingml/2006/main" xmlns:r="http://schemas.openxmlformats.org/officeDocument/2006/relationships" xmlns:p="http://schemas.openxmlformats.org/presentationml/2006/main">
  <p:tag name="TIMING" val="|79.2|4.6"/>
</p:tagLst>
</file>

<file path=ppt/tags/tag6.xml><?xml version="1.0" encoding="utf-8"?>
<p:tagLst xmlns:a="http://schemas.openxmlformats.org/drawingml/2006/main" xmlns:r="http://schemas.openxmlformats.org/officeDocument/2006/relationships" xmlns:p="http://schemas.openxmlformats.org/presentationml/2006/main">
  <p:tag name="TIMING" val="|16.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3873</TotalTime>
  <Words>1253</Words>
  <Application>Microsoft Office PowerPoint</Application>
  <PresentationFormat>画面に合わせる (4:3)</PresentationFormat>
  <Paragraphs>346</Paragraphs>
  <Slides>27</Slides>
  <Notes>27</Notes>
  <HiddenSlides>0</HiddenSlides>
  <MMClips>0</MMClips>
  <ScaleCrop>false</ScaleCrop>
  <HeadingPairs>
    <vt:vector size="6" baseType="variant">
      <vt:variant>
        <vt:lpstr>テーマ</vt:lpstr>
      </vt:variant>
      <vt:variant>
        <vt:i4>4</vt:i4>
      </vt:variant>
      <vt:variant>
        <vt:lpstr>埋め込まれた OLE サーバー</vt:lpstr>
      </vt:variant>
      <vt:variant>
        <vt:i4>3</vt:i4>
      </vt:variant>
      <vt:variant>
        <vt:lpstr>スライド タイトル</vt:lpstr>
      </vt:variant>
      <vt:variant>
        <vt:i4>27</vt:i4>
      </vt:variant>
    </vt:vector>
  </HeadingPairs>
  <TitlesOfParts>
    <vt:vector size="34" baseType="lpstr">
      <vt:lpstr>リゾート</vt:lpstr>
      <vt:lpstr>2_デザインの設定</vt:lpstr>
      <vt:lpstr>1_デザインの設定</vt:lpstr>
      <vt:lpstr>デザインの設定</vt:lpstr>
      <vt:lpstr>Drawing</vt:lpstr>
      <vt:lpstr>数式</vt:lpstr>
      <vt:lpstr>KGPlot</vt:lpstr>
      <vt:lpstr>低温レーザー干渉計用 ローカルコントロールの研究</vt:lpstr>
      <vt:lpstr>目次</vt:lpstr>
      <vt:lpstr>CLIOの課題</vt:lpstr>
      <vt:lpstr>低温干渉計(LCGT)の課題</vt:lpstr>
      <vt:lpstr>解決方法(Local Control)</vt:lpstr>
      <vt:lpstr>解決方法(Local Control)</vt:lpstr>
      <vt:lpstr>解決方法(Local Control)</vt:lpstr>
      <vt:lpstr>タンデム干渉計とは？</vt:lpstr>
      <vt:lpstr>タンデム干渉計とは？</vt:lpstr>
      <vt:lpstr>タンデム干渉計とは？</vt:lpstr>
      <vt:lpstr>タンデム干渉計とは？</vt:lpstr>
      <vt:lpstr>タンデム干渉計とは？</vt:lpstr>
      <vt:lpstr>タンデム干渉計とは？</vt:lpstr>
      <vt:lpstr>タンデム干渉計とは？</vt:lpstr>
      <vt:lpstr>解決方法(Local Control)</vt:lpstr>
      <vt:lpstr>解決方法(Local Control)</vt:lpstr>
      <vt:lpstr>解決方法(Local Control)</vt:lpstr>
      <vt:lpstr>動作実験</vt:lpstr>
      <vt:lpstr>動作実験</vt:lpstr>
      <vt:lpstr>動作実験</vt:lpstr>
      <vt:lpstr>動作実験</vt:lpstr>
      <vt:lpstr>実験結果</vt:lpstr>
      <vt:lpstr>CLIO振り子</vt:lpstr>
      <vt:lpstr>CLIO振り子</vt:lpstr>
      <vt:lpstr>CLIO振り子</vt:lpstr>
      <vt:lpstr>Noise Spectrum</vt:lpstr>
      <vt:lpstr>まとめ</vt:lpstr>
    </vt:vector>
  </TitlesOfParts>
  <Company>ICRRGW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低温レーザー干渉計用 ローカルコントロールの研究</dc:title>
  <dc:creator>staka</dc:creator>
  <cp:lastModifiedBy>staka</cp:lastModifiedBy>
  <cp:revision>253</cp:revision>
  <dcterms:created xsi:type="dcterms:W3CDTF">2008-03-08T06:07:32Z</dcterms:created>
  <dcterms:modified xsi:type="dcterms:W3CDTF">2008-06-05T06:13:51Z</dcterms:modified>
</cp:coreProperties>
</file>