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9"/>
  </p:notesMasterIdLst>
  <p:sldIdLst>
    <p:sldId id="256" r:id="rId2"/>
    <p:sldId id="260" r:id="rId3"/>
    <p:sldId id="261" r:id="rId4"/>
    <p:sldId id="268" r:id="rId5"/>
    <p:sldId id="262" r:id="rId6"/>
    <p:sldId id="272" r:id="rId7"/>
    <p:sldId id="273" r:id="rId8"/>
    <p:sldId id="271" r:id="rId9"/>
    <p:sldId id="263" r:id="rId10"/>
    <p:sldId id="293" r:id="rId11"/>
    <p:sldId id="270" r:id="rId12"/>
    <p:sldId id="274" r:id="rId13"/>
    <p:sldId id="275" r:id="rId14"/>
    <p:sldId id="276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264" r:id="rId24"/>
    <p:sldId id="294" r:id="rId25"/>
    <p:sldId id="278" r:id="rId26"/>
    <p:sldId id="279" r:id="rId27"/>
    <p:sldId id="284" r:id="rId28"/>
    <p:sldId id="287" r:id="rId29"/>
    <p:sldId id="288" r:id="rId30"/>
    <p:sldId id="285" r:id="rId31"/>
    <p:sldId id="286" r:id="rId32"/>
    <p:sldId id="280" r:id="rId33"/>
    <p:sldId id="281" r:id="rId34"/>
    <p:sldId id="282" r:id="rId35"/>
    <p:sldId id="283" r:id="rId36"/>
    <p:sldId id="289" r:id="rId37"/>
    <p:sldId id="290" r:id="rId38"/>
    <p:sldId id="291" r:id="rId39"/>
    <p:sldId id="292" r:id="rId40"/>
    <p:sldId id="303" r:id="rId41"/>
    <p:sldId id="305" r:id="rId42"/>
    <p:sldId id="306" r:id="rId43"/>
    <p:sldId id="307" r:id="rId44"/>
    <p:sldId id="265" r:id="rId45"/>
    <p:sldId id="269" r:id="rId46"/>
    <p:sldId id="266" r:id="rId47"/>
    <p:sldId id="267" r:id="rId4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71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B3CD8-368E-4EEE-839D-5C86E85C6B45}" type="datetimeFigureOut">
              <a:rPr lang="ko-KR" altLang="en-US" smtClean="0"/>
              <a:t>2014-06-21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E6978-2D41-41EE-BE0D-C3CEF64A8D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676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9620"/>
            <a:ext cx="6984776" cy="3185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643834" y="-15949"/>
            <a:ext cx="1500166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518924" cy="69269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9"/>
            <a:ext cx="45647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날짜 개체 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85728"/>
            <a:ext cx="9144032" cy="114301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859915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invGray">
          <a:xfrm>
            <a:off x="285720" y="263808"/>
            <a:ext cx="885828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571876"/>
            <a:ext cx="9144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97750"/>
          </a:xfrm>
        </p:spPr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rtl="0" eaLnBrk="1" latinLnBrk="1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Gravitational</a:t>
            </a:r>
            <a:r>
              <a:rPr lang="ko-KR" altLang="en-US" dirty="0" smtClean="0"/>
              <a:t> </a:t>
            </a:r>
            <a:r>
              <a:rPr lang="en-US" altLang="ko-KR" dirty="0" smtClean="0"/>
              <a:t>Wave Template and its overlap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ko-KR" dirty="0" err="1" smtClean="0"/>
              <a:t>Hyung</a:t>
            </a:r>
            <a:r>
              <a:rPr lang="en-US" altLang="ko-KR" dirty="0" smtClean="0"/>
              <a:t> Won Lee, </a:t>
            </a:r>
            <a:r>
              <a:rPr lang="en-US" altLang="ko-KR" dirty="0" err="1" smtClean="0"/>
              <a:t>Inje</a:t>
            </a:r>
            <a:r>
              <a:rPr lang="en-US" altLang="ko-KR" dirty="0" smtClean="0"/>
              <a:t> University</a:t>
            </a:r>
          </a:p>
          <a:p>
            <a:r>
              <a:rPr lang="en-US" altLang="ko-KR" dirty="0"/>
              <a:t>w</a:t>
            </a:r>
            <a:r>
              <a:rPr lang="en-US" altLang="ko-KR" dirty="0" smtClean="0"/>
              <a:t>ith </a:t>
            </a:r>
            <a:r>
              <a:rPr lang="en-US" altLang="ko-KR" dirty="0" err="1" smtClean="0"/>
              <a:t>Chunglee</a:t>
            </a:r>
            <a:r>
              <a:rPr lang="en-US" altLang="ko-KR" dirty="0" smtClean="0"/>
              <a:t> Kim(SNU) and </a:t>
            </a:r>
            <a:r>
              <a:rPr lang="en-US" altLang="ko-KR" dirty="0" err="1" smtClean="0"/>
              <a:t>Jeongcho</a:t>
            </a:r>
            <a:r>
              <a:rPr lang="en-US" altLang="ko-KR" dirty="0" smtClean="0"/>
              <a:t> Kim(</a:t>
            </a:r>
            <a:r>
              <a:rPr lang="en-US" altLang="ko-KR" dirty="0" err="1" smtClean="0"/>
              <a:t>Inje</a:t>
            </a:r>
            <a:r>
              <a:rPr lang="en-US" altLang="ko-KR" dirty="0" smtClean="0"/>
              <a:t> University)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039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dirty="0"/>
              <a:t>Phys. Rev. D 80, 084043 (2009) </a:t>
            </a:r>
            <a:r>
              <a:rPr lang="en-US" altLang="ko-KR" sz="2400" dirty="0" smtClean="0"/>
              <a:t>, </a:t>
            </a:r>
            <a:r>
              <a:rPr lang="en-US" altLang="ko-KR" sz="2400" dirty="0" err="1"/>
              <a:t>a</a:t>
            </a:r>
            <a:r>
              <a:rPr lang="en-US" altLang="ko-KR" sz="2400" dirty="0" err="1" smtClean="0"/>
              <a:t>rxiv</a:t>
            </a:r>
            <a:r>
              <a:rPr lang="en-US" altLang="ko-KR" sz="2400" dirty="0" smtClean="0"/>
              <a:t> : 0907.0700</a:t>
            </a:r>
          </a:p>
          <a:p>
            <a:r>
              <a:rPr lang="en-US" altLang="ko-KR" dirty="0" err="1" smtClean="0"/>
              <a:t>XLALSimInspiralTaylorEtPNGenerator</a:t>
            </a:r>
            <a:r>
              <a:rPr lang="en-US" altLang="ko-KR" dirty="0" smtClean="0"/>
              <a:t>()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TaylorEt</a:t>
            </a:r>
            <a:endParaRPr lang="ko-KR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8856984" cy="251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97305"/>
            <a:ext cx="228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Numerical integration of equations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4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4800" b="0" i="1" smtClean="0">
                            <a:latin typeface="Cambria Math"/>
                          </a:rPr>
                          <m:t>𝑑𝑥</m:t>
                        </m:r>
                      </m:num>
                      <m:den>
                        <m:r>
                          <a:rPr lang="en-US" altLang="ko-KR" sz="4800" b="0" i="1" smtClean="0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altLang="ko-KR" sz="4800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altLang="ko-KR" sz="48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4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48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ko-KR" sz="48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altLang="ko-KR" sz="4800" b="0" i="1" smtClean="0">
                            <a:latin typeface="Cambria Math"/>
                          </a:rPr>
                          <m:t>𝐺𝑀</m:t>
                        </m:r>
                      </m:den>
                    </m:f>
                    <m:f>
                      <m:fPr>
                        <m:ctrlPr>
                          <a:rPr lang="en-US" altLang="ko-KR" sz="4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4800" b="0" i="1" smtClean="0">
                            <a:latin typeface="Cambria Math"/>
                            <a:ea typeface="Cambria Math"/>
                          </a:rPr>
                          <m:t>ℱ</m:t>
                        </m:r>
                      </m:num>
                      <m:den>
                        <m:r>
                          <a:rPr lang="en-US" altLang="ko-KR" sz="4800" b="0" i="1" smtClean="0">
                            <a:latin typeface="Cambria Math"/>
                          </a:rPr>
                          <m:t>𝑑</m:t>
                        </m:r>
                        <m:r>
                          <a:rPr lang="en-US" altLang="ko-KR" sz="4800" b="0" i="1" smtClean="0">
                            <a:latin typeface="Cambria Math"/>
                            <a:ea typeface="Cambria Math"/>
                          </a:rPr>
                          <m:t>ℰ</m:t>
                        </m:r>
                        <m:r>
                          <a:rPr lang="en-US" altLang="ko-KR" sz="4800" b="0" i="1" smtClean="0"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altLang="ko-KR" sz="4800" b="0" i="1" smtClean="0">
                            <a:latin typeface="Cambria Math"/>
                            <a:ea typeface="Cambria Math"/>
                          </a:rPr>
                          <m:t>𝑑𝑥</m:t>
                        </m:r>
                      </m:den>
                    </m:f>
                  </m:oMath>
                </a14:m>
                <a:endParaRPr lang="en-US" altLang="ko-KR" sz="4800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4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4800" b="0" i="1" smtClean="0">
                            <a:latin typeface="Cambria Math"/>
                          </a:rPr>
                          <m:t>𝑑</m:t>
                        </m:r>
                        <m:r>
                          <a:rPr lang="ko-KR" altLang="en-US" sz="4800" b="0" i="1" smtClean="0">
                            <a:latin typeface="Cambria Math"/>
                          </a:rPr>
                          <m:t>𝜑</m:t>
                        </m:r>
                      </m:num>
                      <m:den>
                        <m:r>
                          <a:rPr lang="en-US" altLang="ko-KR" sz="4800" b="0" i="1" smtClean="0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altLang="ko-KR" sz="4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sz="48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4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48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ko-KR" sz="48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altLang="ko-KR" sz="4800" b="0" i="1" smtClean="0">
                            <a:latin typeface="Cambria Math"/>
                          </a:rPr>
                          <m:t>𝐺𝑀</m:t>
                        </m:r>
                      </m:den>
                    </m:f>
                    <m:sSup>
                      <m:sSupPr>
                        <m:ctrlPr>
                          <a:rPr lang="en-US" altLang="ko-KR" sz="4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4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ko-KR" sz="4800" b="0" i="1" smtClean="0">
                            <a:latin typeface="Cambria Math"/>
                          </a:rPr>
                          <m:t>3/2</m:t>
                        </m:r>
                      </m:sup>
                    </m:sSup>
                  </m:oMath>
                </a14:m>
                <a:endParaRPr lang="ko-KR" altLang="en-US" sz="4800" dirty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16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TaylorT1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506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Parametric solution of TaylorT1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4400" b="0" i="1" smtClean="0">
                        <a:latin typeface="Cambria Math"/>
                      </a:rPr>
                      <m:t>𝑡</m:t>
                    </m:r>
                    <m:d>
                      <m:dPr>
                        <m:ctrlPr>
                          <a:rPr lang="en-US" altLang="ko-KR" sz="4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4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ko-KR" sz="4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ko-KR" sz="4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4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ko-KR" sz="44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ko-KR" sz="44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ko-KR" sz="4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4400" b="0" i="1" smtClean="0">
                            <a:latin typeface="Cambria Math"/>
                          </a:rPr>
                          <m:t>𝐺𝑀</m:t>
                        </m:r>
                      </m:num>
                      <m:den>
                        <m:sSup>
                          <m:sSupPr>
                            <m:ctrlPr>
                              <a:rPr lang="en-US" altLang="ko-KR" sz="4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44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ko-KR" sz="44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nary>
                      <m:naryPr>
                        <m:ctrlPr>
                          <a:rPr lang="en-US" altLang="ko-KR" sz="44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sz="4400" b="0" i="1" smtClean="0">
                            <a:latin typeface="Cambria Math"/>
                          </a:rPr>
                          <m:t>𝑥</m:t>
                        </m:r>
                      </m:sub>
                      <m:sup>
                        <m:sSub>
                          <m:sSubPr>
                            <m:ctrlPr>
                              <a:rPr lang="en-US" altLang="ko-KR" sz="4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4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4400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sup>
                      <m:e>
                        <m:f>
                          <m:fPr>
                            <m:ctrlPr>
                              <a:rPr lang="en-US" altLang="ko-KR" sz="4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sz="4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sz="4400" b="0" i="1" smtClean="0">
                                <a:latin typeface="Cambria Math"/>
                                <a:ea typeface="Cambria Math"/>
                              </a:rPr>
                              <m:t>ℱ</m:t>
                            </m:r>
                          </m:den>
                        </m:f>
                        <m:f>
                          <m:fPr>
                            <m:ctrlPr>
                              <a:rPr lang="en-US" altLang="ko-KR" sz="4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sz="4400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altLang="ko-KR" sz="4400" b="0" i="1" smtClean="0">
                                <a:latin typeface="Cambria Math"/>
                                <a:ea typeface="Cambria Math"/>
                              </a:rPr>
                              <m:t>ℰ</m:t>
                            </m:r>
                          </m:num>
                          <m:den>
                            <m:r>
                              <a:rPr lang="en-US" altLang="ko-KR" sz="4400" b="0" i="1" smtClean="0">
                                <a:latin typeface="Cambria Math"/>
                              </a:rPr>
                              <m:t>𝑑𝑥</m:t>
                            </m:r>
                          </m:den>
                        </m:f>
                        <m:r>
                          <a:rPr lang="en-US" altLang="ko-KR" sz="44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altLang="ko-KR" sz="4400" dirty="0" smtClean="0"/>
              </a:p>
              <a:p>
                <a14:m>
                  <m:oMath xmlns:m="http://schemas.openxmlformats.org/officeDocument/2006/math">
                    <m:r>
                      <a:rPr lang="ko-KR" altLang="en-US" sz="4400" i="1" smtClean="0">
                        <a:latin typeface="Cambria Math"/>
                      </a:rPr>
                      <m:t>𝜑</m:t>
                    </m:r>
                    <m:d>
                      <m:dPr>
                        <m:ctrlPr>
                          <a:rPr lang="en-US" altLang="ko-KR" sz="4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4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ko-KR" sz="4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ko-KR" sz="4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ko-KR" altLang="en-US" sz="4400" b="0" i="1" smtClean="0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altLang="ko-KR" sz="44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ko-KR" sz="4400" b="0" i="1" smtClean="0">
                        <a:latin typeface="Cambria Math"/>
                      </a:rPr>
                      <m:t>+</m:t>
                    </m:r>
                    <m:nary>
                      <m:naryPr>
                        <m:ctrlPr>
                          <a:rPr lang="en-US" altLang="ko-KR" sz="44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sz="4400" b="0" i="1" smtClean="0">
                            <a:latin typeface="Cambria Math"/>
                          </a:rPr>
                          <m:t>𝑥</m:t>
                        </m:r>
                      </m:sub>
                      <m:sup>
                        <m:sSub>
                          <m:sSubPr>
                            <m:ctrlPr>
                              <a:rPr lang="en-US" altLang="ko-KR" sz="4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4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4400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sup>
                      <m:e>
                        <m:sSup>
                          <m:sSupPr>
                            <m:ctrlPr>
                              <a:rPr lang="en-US" altLang="ko-KR" sz="4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4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sz="4400" b="0" i="1" smtClean="0">
                                <a:latin typeface="Cambria Math"/>
                              </a:rPr>
                              <m:t>3/2</m:t>
                            </m:r>
                          </m:sup>
                        </m:sSup>
                        <m:f>
                          <m:fPr>
                            <m:ctrlPr>
                              <a:rPr lang="en-US" altLang="ko-KR" sz="4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sz="4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sz="4400" i="1">
                                <a:latin typeface="Cambria Math"/>
                                <a:ea typeface="Cambria Math"/>
                              </a:rPr>
                              <m:t>ℱ</m:t>
                            </m:r>
                          </m:den>
                        </m:f>
                        <m:f>
                          <m:fPr>
                            <m:ctrlPr>
                              <a:rPr lang="en-US" altLang="ko-KR" sz="4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sz="4400" i="1">
                                <a:latin typeface="Cambria Math"/>
                              </a:rPr>
                              <m:t>𝑑</m:t>
                            </m:r>
                            <m:r>
                              <a:rPr lang="en-US" altLang="ko-KR" sz="4400" i="1" smtClean="0">
                                <a:latin typeface="Cambria Math"/>
                                <a:ea typeface="Cambria Math"/>
                              </a:rPr>
                              <m:t>ℰ</m:t>
                            </m:r>
                          </m:num>
                          <m:den>
                            <m:r>
                              <a:rPr lang="en-US" altLang="ko-KR" sz="4400" i="1">
                                <a:latin typeface="Cambria Math"/>
                              </a:rPr>
                              <m:t>𝑑𝑥</m:t>
                            </m:r>
                          </m:den>
                        </m:f>
                        <m:r>
                          <a:rPr lang="en-US" altLang="ko-KR" sz="44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ko-KR" altLang="en-US" sz="4400" dirty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16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TaylorT2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830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Solving TaylorT2 w.r.t. surrogate time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i="1" smtClean="0">
                        <a:latin typeface="Cambria Math"/>
                        <a:ea typeface="Cambria Math"/>
                      </a:rPr>
                      <m:t>Θ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ko-KR" altLang="en-US" b="0" i="1" smtClean="0">
                            <a:latin typeface="Cambria Math"/>
                            <a:ea typeface="Cambria Math"/>
                          </a:rPr>
                          <m:t>𝜂</m:t>
                        </m:r>
                      </m:num>
                      <m:den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den>
                    </m:f>
                    <m:f>
                      <m:fPr>
                        <m:ctrlPr>
                          <a:rPr lang="en-US" altLang="ko-KR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p>
                        </m:sSup>
                        <m:d>
                          <m:dPr>
                            <m:ctrlP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𝐺𝑀</m:t>
                        </m:r>
                      </m:den>
                    </m:f>
                  </m:oMath>
                </a14:m>
                <a:endParaRPr lang="en-US" altLang="ko-KR" dirty="0" smtClean="0"/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ko-KR" b="0" i="1" smtClean="0"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ko-KR" b="0" i="1" smtClean="0">
                            <a:latin typeface="Cambria Math"/>
                            <a:ea typeface="Cambria Math"/>
                          </a:rPr>
                          <m:t>Θ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−1/4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</a:rPr>
                          <m:t>1+</m:t>
                        </m:r>
                        <m:d>
                          <m:d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743</m:t>
                                </m:r>
                              </m:num>
                              <m:den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4032</m:t>
                                </m:r>
                              </m:den>
                            </m:f>
                            <m:r>
                              <a:rPr lang="en-US" altLang="ko-KR" b="0" i="1" smtClean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ko-KR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11</m:t>
                                </m:r>
                              </m:num>
                              <m:den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48</m:t>
                                </m:r>
                              </m:den>
                            </m:f>
                            <m:r>
                              <a:rPr lang="ko-KR" altLang="en-US" b="0" i="1" smtClean="0">
                                <a:latin typeface="Cambria Math"/>
                              </a:rPr>
                              <m:t>𝜂</m:t>
                            </m:r>
                          </m:e>
                        </m:d>
                        <m:sSup>
                          <m:sSup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ko-KR" b="0" i="1" smtClean="0">
                                <a:latin typeface="Cambria Math"/>
                                <a:ea typeface="Cambria Math"/>
                              </a:rPr>
                              <m:t>Θ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</a:rPr>
                              <m:t>−1/4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⋯</m:t>
                        </m:r>
                      </m:e>
                    </m:d>
                  </m:oMath>
                </a14:m>
                <a:endParaRPr lang="en-US" altLang="ko-KR" dirty="0" smtClean="0"/>
              </a:p>
              <a:p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</a:rPr>
                      <m:t>𝜑</m:t>
                    </m:r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ko-KR" altLang="en-US" b="0" i="1" smtClean="0">
                            <a:latin typeface="Cambria Math"/>
                          </a:rPr>
                          <m:t>𝜂</m:t>
                        </m:r>
                      </m:den>
                    </m:f>
                    <m:sSup>
                      <m:sSup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ko-KR" b="0" i="1" smtClean="0">
                            <a:latin typeface="Cambria Math"/>
                            <a:ea typeface="Cambria Math"/>
                          </a:rPr>
                          <m:t>Θ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5/8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</a:rPr>
                          <m:t>1+</m:t>
                        </m:r>
                        <m:d>
                          <m:dPr>
                            <m:ctrlPr>
                              <a:rPr lang="en-US" altLang="ko-KR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3715</m:t>
                                </m:r>
                              </m:num>
                              <m:den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8064</m:t>
                                </m:r>
                              </m:den>
                            </m:f>
                            <m:r>
                              <a:rPr lang="en-US" altLang="ko-KR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ko-K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55</m:t>
                                </m:r>
                              </m:num>
                              <m:den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96</m:t>
                                </m:r>
                              </m:den>
                            </m:f>
                            <m:r>
                              <a:rPr lang="ko-KR" altLang="en-US" i="1">
                                <a:latin typeface="Cambria Math"/>
                              </a:rPr>
                              <m:t>𝜂</m:t>
                            </m:r>
                          </m:e>
                        </m:d>
                        <m:sSup>
                          <m:sSupPr>
                            <m:ctrlPr>
                              <a:rPr lang="en-US" altLang="ko-K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ko-KR" i="1">
                                <a:latin typeface="Cambria Math"/>
                                <a:ea typeface="Cambria Math"/>
                              </a:rPr>
                              <m:t>Θ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/>
                              </a:rPr>
                              <m:t>−1/4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⋯</m:t>
                        </m:r>
                      </m:e>
                    </m:d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16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TaylorT3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6813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ko-KR" dirty="0" smtClean="0"/>
                  <a:t>Expand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i="1" smtClean="0">
                            <a:latin typeface="Cambria Math"/>
                            <a:ea typeface="Cambria Math"/>
                          </a:rPr>
                          <m:t>ℱ</m:t>
                        </m:r>
                      </m:num>
                      <m:den>
                        <m:r>
                          <a:rPr lang="en-US" altLang="ko-KR" b="0" i="1" smtClean="0">
                            <a:latin typeface="Cambria Math"/>
                          </a:rPr>
                          <m:t>𝑑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ℰ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in TaylorT1, then integrate numerically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4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4400" b="0" i="1" smtClean="0">
                            <a:latin typeface="Cambria Math"/>
                          </a:rPr>
                          <m:t>𝑑𝑥</m:t>
                        </m:r>
                      </m:num>
                      <m:den>
                        <m:r>
                          <a:rPr lang="en-US" altLang="ko-KR" sz="4400" b="0" i="1" smtClean="0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altLang="ko-KR" sz="4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sz="4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4400" b="0" i="1" smtClean="0">
                            <a:latin typeface="Cambria Math"/>
                          </a:rPr>
                          <m:t>64</m:t>
                        </m:r>
                      </m:num>
                      <m:den>
                        <m:r>
                          <a:rPr lang="en-US" altLang="ko-KR" sz="4400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ko-KR" altLang="en-US" sz="4400" b="0" i="1" smtClean="0">
                        <a:latin typeface="Cambria Math"/>
                      </a:rPr>
                      <m:t>𝜂</m:t>
                    </m:r>
                    <m:f>
                      <m:fPr>
                        <m:ctrlPr>
                          <a:rPr lang="en-US" altLang="ko-KR" sz="44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4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44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ko-KR" sz="44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altLang="ko-KR" sz="4400" b="0" i="1" smtClean="0">
                            <a:latin typeface="Cambria Math"/>
                          </a:rPr>
                          <m:t>𝐺𝑀</m:t>
                        </m:r>
                      </m:den>
                    </m:f>
                    <m:sSup>
                      <m:sSupPr>
                        <m:ctrlPr>
                          <a:rPr lang="en-US" altLang="ko-KR" sz="4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4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ko-KR" sz="4400" b="0" i="1" smtClean="0">
                            <a:latin typeface="Cambria Math"/>
                          </a:rPr>
                          <m:t>5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altLang="ko-KR" sz="4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4400" b="0" i="1" smtClean="0">
                            <a:latin typeface="Cambria Math"/>
                          </a:rPr>
                          <m:t>1−</m:t>
                        </m:r>
                        <m:d>
                          <m:dPr>
                            <m:ctrlPr>
                              <a:rPr lang="en-US" altLang="ko-KR" sz="44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sz="4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4400" b="0" i="1" smtClean="0">
                                    <a:latin typeface="Cambria Math"/>
                                  </a:rPr>
                                  <m:t>743</m:t>
                                </m:r>
                              </m:num>
                              <m:den>
                                <m:r>
                                  <a:rPr lang="en-US" altLang="ko-KR" sz="4400" b="0" i="1" smtClean="0">
                                    <a:latin typeface="Cambria Math"/>
                                  </a:rPr>
                                  <m:t>336</m:t>
                                </m:r>
                              </m:den>
                            </m:f>
                            <m:r>
                              <a:rPr lang="en-US" altLang="ko-KR" sz="4400" b="0" i="1" smtClean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ko-KR" sz="4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4400" b="0" i="1" smtClean="0">
                                    <a:latin typeface="Cambria Math"/>
                                  </a:rPr>
                                  <m:t>11</m:t>
                                </m:r>
                              </m:num>
                              <m:den>
                                <m:r>
                                  <a:rPr lang="en-US" altLang="ko-KR" sz="4400" b="0" i="1" smtClean="0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ko-KR" altLang="en-US" sz="4400" b="0" i="1" smtClean="0">
                                <a:latin typeface="Cambria Math"/>
                              </a:rPr>
                              <m:t>𝜂</m:t>
                            </m:r>
                          </m:e>
                        </m:d>
                        <m:r>
                          <a:rPr lang="en-US" altLang="ko-KR" sz="44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ko-KR" sz="4400" b="0" i="1" smtClean="0">
                            <a:latin typeface="Cambria Math"/>
                          </a:rPr>
                          <m:t>+⋯</m:t>
                        </m:r>
                      </m:e>
                    </m:d>
                  </m:oMath>
                </a14:m>
                <a:endParaRPr lang="en-US" altLang="ko-KR" sz="4400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4400" i="1">
                            <a:latin typeface="Cambria Math"/>
                          </a:rPr>
                          <m:t>𝑑</m:t>
                        </m:r>
                        <m:r>
                          <a:rPr lang="ko-KR" altLang="en-US" sz="4400" i="1">
                            <a:latin typeface="Cambria Math"/>
                          </a:rPr>
                          <m:t>𝜑</m:t>
                        </m:r>
                      </m:num>
                      <m:den>
                        <m:r>
                          <a:rPr lang="en-US" altLang="ko-KR" sz="4400" i="1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altLang="ko-KR" sz="4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sz="4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4400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ko-KR" sz="44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altLang="ko-KR" sz="4400" i="1">
                            <a:latin typeface="Cambria Math"/>
                          </a:rPr>
                          <m:t>𝐺𝑀</m:t>
                        </m:r>
                      </m:den>
                    </m:f>
                    <m:sSup>
                      <m:sSupPr>
                        <m:ctrlPr>
                          <a:rPr lang="en-US" altLang="ko-KR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4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ko-KR" sz="4400" i="1">
                            <a:latin typeface="Cambria Math"/>
                          </a:rPr>
                          <m:t>3/2</m:t>
                        </m:r>
                      </m:sup>
                    </m:sSup>
                  </m:oMath>
                </a14:m>
                <a:endParaRPr lang="en-US" altLang="ko-KR" sz="4400" dirty="0" smtClean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TaylorT4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9467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PRD84, 124052(2011</a:t>
            </a:r>
            <a:r>
              <a:rPr lang="en-US" altLang="ko-KR" dirty="0" smtClean="0"/>
              <a:t>)</a:t>
            </a:r>
          </a:p>
          <a:p>
            <a:r>
              <a:rPr lang="en-US" altLang="ko-KR" dirty="0"/>
              <a:t>XLALSimIMREOBNRv2AllModes</a:t>
            </a:r>
            <a:r>
              <a:rPr lang="en-US" altLang="ko-KR" dirty="0" smtClean="0"/>
              <a:t>()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EOBNRv2HM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604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PRD84, 124052(2011</a:t>
            </a:r>
            <a:r>
              <a:rPr lang="en-US" altLang="ko-KR" dirty="0" smtClean="0"/>
              <a:t>)</a:t>
            </a:r>
          </a:p>
          <a:p>
            <a:r>
              <a:rPr lang="en-US" altLang="ko-KR" dirty="0"/>
              <a:t>XLALSimIMREOBNRv2DominantMode()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EOBNRv2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0303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a</a:t>
            </a:r>
            <a:r>
              <a:rPr lang="en-US" altLang="ko-KR" dirty="0" err="1" smtClean="0"/>
              <a:t>rxiv</a:t>
            </a:r>
            <a:r>
              <a:rPr lang="en-US" altLang="ko-KR" dirty="0" smtClean="0"/>
              <a:t> : gr-qc/0405090, gr-qc/0310034</a:t>
            </a:r>
          </a:p>
          <a:p>
            <a:r>
              <a:rPr lang="en-US" altLang="ko-KR" dirty="0" smtClean="0"/>
              <a:t>XLALSimInspiralSpinTaylorT2()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SpinTaylorT2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6249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a</a:t>
            </a:r>
            <a:r>
              <a:rPr lang="en-US" altLang="ko-KR" dirty="0" err="1" smtClean="0"/>
              <a:t>rxiv</a:t>
            </a:r>
            <a:r>
              <a:rPr lang="en-US" altLang="ko-KR" dirty="0" smtClean="0"/>
              <a:t> : gr-qc/0405090, gr-qc/0310034</a:t>
            </a:r>
          </a:p>
          <a:p>
            <a:r>
              <a:rPr lang="en-US" altLang="ko-KR" dirty="0" smtClean="0"/>
              <a:t>XLALSimInspiralSpinTaylorT4()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SpinTaylorT4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7624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IMRPhenom</a:t>
            </a:r>
            <a:r>
              <a:rPr lang="en-US" altLang="ko-KR" dirty="0" smtClean="0"/>
              <a:t> references</a:t>
            </a:r>
          </a:p>
          <a:p>
            <a:r>
              <a:rPr lang="en-US" altLang="ko-KR" dirty="0" err="1" smtClean="0"/>
              <a:t>XLALSimSpinInspiralGenerator</a:t>
            </a:r>
            <a:r>
              <a:rPr lang="en-US" altLang="ko-KR" dirty="0" smtClean="0"/>
              <a:t>()</a:t>
            </a:r>
          </a:p>
          <a:p>
            <a:r>
              <a:rPr lang="en-US" altLang="ko-KR" dirty="0" smtClean="0"/>
              <a:t>Phenomenological waveform without ring-down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PhenSpinTaylor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6983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Motivation</a:t>
            </a:r>
          </a:p>
          <a:p>
            <a:r>
              <a:rPr lang="en-US" altLang="ko-KR" dirty="0" smtClean="0"/>
              <a:t>CBC </a:t>
            </a:r>
            <a:r>
              <a:rPr lang="en-US" altLang="ko-KR" dirty="0" err="1" smtClean="0"/>
              <a:t>Inspiral</a:t>
            </a:r>
            <a:r>
              <a:rPr lang="en-US" altLang="ko-KR" dirty="0" smtClean="0"/>
              <a:t> GW Waveform</a:t>
            </a:r>
          </a:p>
          <a:p>
            <a:r>
              <a:rPr lang="en-US" altLang="ko-KR" dirty="0" smtClean="0"/>
              <a:t>Time domain template</a:t>
            </a:r>
          </a:p>
          <a:p>
            <a:r>
              <a:rPr lang="en-US" altLang="ko-KR" dirty="0" smtClean="0"/>
              <a:t>Frequency domain template</a:t>
            </a:r>
          </a:p>
          <a:p>
            <a:r>
              <a:rPr lang="en-US" altLang="ko-KR" dirty="0" smtClean="0"/>
              <a:t>Overlap Calculation</a:t>
            </a:r>
          </a:p>
          <a:p>
            <a:r>
              <a:rPr lang="en-US" altLang="ko-KR" dirty="0" smtClean="0"/>
              <a:t>Parameter Dependence of overlap</a:t>
            </a:r>
          </a:p>
          <a:p>
            <a:r>
              <a:rPr lang="en-US" altLang="ko-KR" dirty="0" smtClean="0"/>
              <a:t>Remarks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Contents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355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IMRPhenom</a:t>
            </a:r>
            <a:r>
              <a:rPr lang="en-US" altLang="ko-KR" dirty="0"/>
              <a:t> references</a:t>
            </a:r>
            <a:endParaRPr lang="en-US" altLang="ko-KR" dirty="0" smtClean="0"/>
          </a:p>
          <a:p>
            <a:r>
              <a:rPr lang="en-US" altLang="ko-KR" sz="2800" dirty="0" err="1"/>
              <a:t>XLALSimIMRPhenSpinInspiralRDGenerator</a:t>
            </a:r>
            <a:r>
              <a:rPr lang="en-US" altLang="ko-KR" sz="2800" dirty="0"/>
              <a:t>()</a:t>
            </a:r>
            <a:endParaRPr lang="en-US" altLang="ko-KR" sz="2800" dirty="0" smtClean="0"/>
          </a:p>
          <a:p>
            <a:r>
              <a:rPr lang="en-US" altLang="ko-KR" dirty="0" smtClean="0"/>
              <a:t>Phenomenological waveform with ring-down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PhenSpinTaylorRD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7812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PRD 86, 024011 (2012</a:t>
            </a:r>
            <a:r>
              <a:rPr lang="en-US" altLang="ko-KR" dirty="0" smtClean="0"/>
              <a:t>), </a:t>
            </a:r>
            <a:r>
              <a:rPr lang="en-US" altLang="ko-KR" dirty="0" err="1" smtClean="0"/>
              <a:t>arxiv</a:t>
            </a:r>
            <a:r>
              <a:rPr lang="en-US" altLang="ko-KR" dirty="0" smtClean="0"/>
              <a:t> : </a:t>
            </a:r>
            <a:r>
              <a:rPr lang="en-US" altLang="ko-KR" dirty="0"/>
              <a:t>1202.0790</a:t>
            </a:r>
            <a:endParaRPr lang="en-US" altLang="ko-KR" dirty="0" smtClean="0"/>
          </a:p>
          <a:p>
            <a:r>
              <a:rPr lang="en-US" altLang="ko-KR" dirty="0" err="1" smtClean="0"/>
              <a:t>XLALSimIMRSpinAlignedEOBWaveform</a:t>
            </a:r>
            <a:r>
              <a:rPr lang="en-US" altLang="ko-KR" dirty="0" smtClean="0"/>
              <a:t>()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21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SEOBNRv1</a:t>
            </a:r>
            <a:endParaRPr lang="ko-KR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792338"/>
            <a:ext cx="5670429" cy="92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717032"/>
            <a:ext cx="49911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393432"/>
            <a:ext cx="26574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991" y="5307706"/>
            <a:ext cx="5579489" cy="111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6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SEOBNRv1</a:t>
            </a:r>
            <a:endParaRPr lang="ko-KR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50673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966" y="1196752"/>
            <a:ext cx="33051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966" y="2006377"/>
            <a:ext cx="3416514" cy="133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966" y="3337695"/>
            <a:ext cx="1976354" cy="150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471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ko-KR" dirty="0" err="1" smtClean="0"/>
              <a:t>XLALSimInspiralChooseFDWaveform</a:t>
            </a:r>
            <a:r>
              <a:rPr lang="en-US" altLang="ko-KR" dirty="0" smtClean="0"/>
              <a:t>()</a:t>
            </a:r>
            <a:endParaRPr lang="en-US" altLang="ko-KR" dirty="0"/>
          </a:p>
          <a:p>
            <a:r>
              <a:rPr lang="en-US" altLang="ko-KR" dirty="0" smtClean="0"/>
              <a:t>TaylorF2</a:t>
            </a:r>
          </a:p>
          <a:p>
            <a:r>
              <a:rPr lang="en-US" altLang="ko-KR" dirty="0" smtClean="0"/>
              <a:t>TaylorF2Amp</a:t>
            </a:r>
          </a:p>
          <a:p>
            <a:r>
              <a:rPr lang="en-US" altLang="ko-KR" dirty="0" err="1" smtClean="0"/>
              <a:t>IMRPhenomA</a:t>
            </a:r>
            <a:r>
              <a:rPr lang="en-US" altLang="ko-KR" dirty="0" smtClean="0"/>
              <a:t> : non-spinning IMR model</a:t>
            </a:r>
          </a:p>
          <a:p>
            <a:r>
              <a:rPr lang="en-US" altLang="ko-KR" dirty="0" err="1" smtClean="0"/>
              <a:t>IMRPhenomB</a:t>
            </a:r>
            <a:r>
              <a:rPr lang="en-US" altLang="ko-KR" dirty="0" smtClean="0"/>
              <a:t> </a:t>
            </a:r>
            <a:r>
              <a:rPr lang="en-US" altLang="ko-KR" dirty="0"/>
              <a:t>: </a:t>
            </a:r>
            <a:r>
              <a:rPr lang="en-US" altLang="ko-KR" dirty="0" smtClean="0"/>
              <a:t>spinning </a:t>
            </a:r>
            <a:r>
              <a:rPr lang="en-US" altLang="ko-KR" dirty="0"/>
              <a:t>IMR </a:t>
            </a:r>
            <a:r>
              <a:rPr lang="en-US" altLang="ko-KR" dirty="0" smtClean="0"/>
              <a:t>model</a:t>
            </a:r>
          </a:p>
          <a:p>
            <a:r>
              <a:rPr lang="en-US" altLang="ko-KR" dirty="0" err="1" smtClean="0"/>
              <a:t>IMRPhenomC</a:t>
            </a:r>
            <a:r>
              <a:rPr lang="en-US" altLang="ko-KR" dirty="0" smtClean="0"/>
              <a:t> </a:t>
            </a:r>
            <a:r>
              <a:rPr lang="en-US" altLang="ko-KR" dirty="0"/>
              <a:t>: </a:t>
            </a:r>
            <a:r>
              <a:rPr lang="en-US" altLang="ko-KR" dirty="0" smtClean="0"/>
              <a:t>non-</a:t>
            </a:r>
            <a:r>
              <a:rPr lang="en-US" altLang="ko-KR" dirty="0" err="1" smtClean="0"/>
              <a:t>precessing</a:t>
            </a:r>
            <a:r>
              <a:rPr lang="en-US" altLang="ko-KR" dirty="0" smtClean="0"/>
              <a:t> IMR model</a:t>
            </a:r>
          </a:p>
          <a:p>
            <a:r>
              <a:rPr lang="en-US" altLang="ko-KR" dirty="0" err="1" smtClean="0"/>
              <a:t>IMRPhenomP</a:t>
            </a:r>
            <a:r>
              <a:rPr lang="en-US" altLang="ko-KR" dirty="0" smtClean="0"/>
              <a:t> </a:t>
            </a:r>
            <a:r>
              <a:rPr lang="en-US" altLang="ko-KR" dirty="0"/>
              <a:t>: </a:t>
            </a:r>
            <a:r>
              <a:rPr lang="en-US" altLang="ko-KR" dirty="0" smtClean="0"/>
              <a:t>generic spins IMR model</a:t>
            </a:r>
            <a:endParaRPr lang="en-US" altLang="ko-KR" dirty="0"/>
          </a:p>
          <a:p>
            <a:r>
              <a:rPr lang="en-US" altLang="ko-KR" dirty="0" smtClean="0"/>
              <a:t>SpinTaylorF2 : spinning </a:t>
            </a:r>
            <a:r>
              <a:rPr lang="en-US" altLang="ko-KR" dirty="0" err="1" smtClean="0"/>
              <a:t>inspiral</a:t>
            </a:r>
            <a:endParaRPr lang="en-US" altLang="ko-KR" dirty="0" smtClean="0"/>
          </a:p>
          <a:p>
            <a:r>
              <a:rPr lang="en-US" altLang="ko-KR" dirty="0" smtClean="0"/>
              <a:t>TaylorF2RedSpin : TaylorF2 reduced spin</a:t>
            </a:r>
          </a:p>
          <a:p>
            <a:r>
              <a:rPr lang="en-US" altLang="ko-KR" dirty="0" smtClean="0"/>
              <a:t>TaylorF2RedSpinTidal </a:t>
            </a:r>
            <a:r>
              <a:rPr lang="en-US" altLang="ko-KR" dirty="0"/>
              <a:t>: TaylorF2 reduced </a:t>
            </a:r>
            <a:r>
              <a:rPr lang="en-US" altLang="ko-KR" dirty="0" smtClean="0"/>
              <a:t>spin with tidal effect</a:t>
            </a:r>
          </a:p>
          <a:p>
            <a:r>
              <a:rPr lang="en-US" altLang="ko-KR" dirty="0" smtClean="0"/>
              <a:t>TaylorF1, PadeF1, BCV, </a:t>
            </a:r>
            <a:r>
              <a:rPr lang="en-US" altLang="ko-KR" dirty="0" err="1" smtClean="0"/>
              <a:t>BCVSpin</a:t>
            </a:r>
            <a:r>
              <a:rPr lang="ko-KR" altLang="en-US" dirty="0" smtClean="0"/>
              <a:t> </a:t>
            </a:r>
            <a:r>
              <a:rPr lang="en-US" altLang="ko-KR" dirty="0" smtClean="0"/>
              <a:t>(not active)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Frequency Domain Template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234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Solve equations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24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TyalorF1</a:t>
            </a:r>
            <a:endParaRPr lang="ko-KR" alt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8432937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124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altLang="ko-KR" dirty="0" err="1"/>
                  <a:t>a</a:t>
                </a:r>
                <a:r>
                  <a:rPr lang="en-US" altLang="ko-KR" dirty="0" err="1" smtClean="0"/>
                  <a:t>rxiv</a:t>
                </a:r>
                <a:r>
                  <a:rPr lang="en-US" altLang="ko-KR" dirty="0" smtClean="0"/>
                  <a:t> : 0810.5336, 1303.7412, </a:t>
                </a:r>
                <a:r>
                  <a:rPr lang="en-US" altLang="ko-KR" dirty="0" err="1" smtClean="0"/>
                  <a:t>astro-ph</a:t>
                </a:r>
                <a:r>
                  <a:rPr lang="en-US" altLang="ko-KR" dirty="0" smtClean="0"/>
                  <a:t>/0504538 </a:t>
                </a:r>
              </a:p>
              <a:p>
                <a:r>
                  <a:rPr lang="en-US" altLang="ko-KR" dirty="0" smtClean="0"/>
                  <a:t>TaylorT2 using stationary phase approximation(SPA)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0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ko-KR" sz="30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ko-KR" sz="3000" b="0" i="1" smtClean="0">
                                <a:latin typeface="Cambria Math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US" altLang="ko-KR" sz="3000" b="0" i="1" smtClean="0">
                            <a:latin typeface="Cambria Math"/>
                          </a:rPr>
                          <m:t>+</m:t>
                        </m:r>
                      </m:sub>
                    </m:sSub>
                    <m:d>
                      <m:dPr>
                        <m:ctrlPr>
                          <a:rPr lang="en-US" altLang="ko-KR" sz="3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3000" b="0" i="1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altLang="ko-KR" sz="3000" b="0" i="1" smtClean="0">
                        <a:latin typeface="Cambria Math"/>
                        <a:ea typeface="Cambria Math"/>
                      </a:rPr>
                      <m:t>≈−</m:t>
                    </m:r>
                    <m:f>
                      <m:fPr>
                        <m:ctrlPr>
                          <a:rPr lang="en-US" altLang="ko-KR" sz="3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sz="3000" b="0" i="1" smtClean="0">
                            <a:latin typeface="Cambria Math"/>
                            <a:ea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en-US" altLang="ko-KR" sz="30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ko-KR" sz="3000" b="0" i="0" smtClean="0">
                                <a:latin typeface="Cambria Math"/>
                                <a:ea typeface="Cambria Math"/>
                              </a:rPr>
                              <m:t>cos</m:t>
                            </m:r>
                          </m:e>
                          <m:sup>
                            <m:r>
                              <a:rPr lang="en-US" altLang="ko-KR" sz="30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ko-KR" altLang="en-US" sz="3000" b="0" i="1" smtClean="0">
                            <a:latin typeface="Cambria Math"/>
                            <a:ea typeface="Cambria Math"/>
                          </a:rPr>
                          <m:t>𝚤</m:t>
                        </m:r>
                      </m:num>
                      <m:den>
                        <m:r>
                          <a:rPr lang="en-US" altLang="ko-KR" sz="3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ko-KR" sz="3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30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sz="3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3000" b="0" i="1" smtClean="0">
                                    <a:latin typeface="Cambria Math"/>
                                    <a:ea typeface="Cambria Math"/>
                                  </a:rPr>
                                  <m:t>5</m:t>
                                </m:r>
                                <m:r>
                                  <a:rPr lang="ko-KR" altLang="en-US" sz="3000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altLang="ko-KR" sz="3000" b="0" i="1" smtClean="0">
                                    <a:latin typeface="Cambria Math"/>
                                    <a:ea typeface="Cambria Math"/>
                                  </a:rPr>
                                  <m:t>24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ko-KR" sz="3000" b="0" i="1" smtClean="0">
                            <a:latin typeface="Cambria Math"/>
                            <a:ea typeface="Cambria Math"/>
                          </a:rPr>
                          <m:t>1/2</m:t>
                        </m:r>
                      </m:sup>
                    </m:sSup>
                    <m:sSup>
                      <m:sSupPr>
                        <m:ctrlPr>
                          <a:rPr lang="en-US" altLang="ko-KR" sz="3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ko-KR" altLang="en-US" sz="3000" b="0" i="1" smtClean="0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p>
                        <m:r>
                          <a:rPr lang="en-US" altLang="ko-KR" sz="3000" b="0" i="1" smtClean="0">
                            <a:latin typeface="Cambria Math"/>
                            <a:ea typeface="Cambria Math"/>
                          </a:rPr>
                          <m:t>1/2</m:t>
                        </m:r>
                      </m:sup>
                    </m:sSup>
                    <m:f>
                      <m:fPr>
                        <m:ctrlPr>
                          <a:rPr lang="en-US" altLang="ko-KR" sz="3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30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3000" b="0" i="1" smtClean="0">
                                <a:latin typeface="Cambria Math"/>
                                <a:ea typeface="Cambria Math"/>
                              </a:rPr>
                              <m:t>𝐺</m:t>
                            </m:r>
                          </m:e>
                          <m:sup>
                            <m:r>
                              <a:rPr lang="en-US" altLang="ko-KR" sz="30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ko-KR" sz="30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3000" b="0" i="1" smtClean="0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ko-KR" sz="30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ko-KR" sz="30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3000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ko-KR" sz="3000" b="0" i="1" smtClean="0"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sup>
                        </m:sSup>
                        <m:r>
                          <a:rPr lang="en-US" altLang="ko-KR" sz="30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den>
                    </m:f>
                    <m:sSup>
                      <m:sSupPr>
                        <m:ctrlPr>
                          <a:rPr lang="en-US" altLang="ko-KR" sz="3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altLang="ko-KR" sz="3000" b="0" i="1" smtClean="0">
                            <a:latin typeface="Cambria Math"/>
                            <a:ea typeface="Cambria Math"/>
                          </a:rPr>
                          <m:t>−7/4</m:t>
                        </m:r>
                      </m:sup>
                    </m:sSup>
                    <m:sSup>
                      <m:sSupPr>
                        <m:ctrlPr>
                          <a:rPr lang="en-US" altLang="ko-KR" sz="3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eqArr>
                          <m:eqArrPr>
                            <m:ctrlPr>
                              <a:rPr lang="en-US" altLang="ko-KR" sz="3000" b="0" i="1" smtClean="0"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/>
                          <m:e>
                            <m:r>
                              <a:rPr lang="en-US" altLang="ko-KR" sz="3000" b="0" i="1" smtClean="0">
                                <a:latin typeface="Cambria Math"/>
                                <a:ea typeface="Cambria Math"/>
                              </a:rPr>
                              <m:t>−2</m:t>
                            </m:r>
                            <m:r>
                              <a:rPr lang="ko-KR" altLang="en-US" sz="30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a:rPr lang="en-US" altLang="ko-KR" sz="3000" b="0" i="1" smtClean="0">
                                <a:latin typeface="Cambria Math"/>
                                <a:ea typeface="Cambria Math"/>
                              </a:rPr>
                              <m:t>𝑖𝑓</m:t>
                            </m:r>
                            <m:sSub>
                              <m:sSubPr>
                                <m:ctrlPr>
                                  <a:rPr lang="en-US" altLang="ko-KR" sz="3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3000" b="0" i="1" smtClean="0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ko-KR" sz="3000" b="0" i="1" smtClean="0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sub>
                            </m:sSub>
                          </m:e>
                        </m:eqArr>
                      </m:sup>
                    </m:sSup>
                    <m:sSup>
                      <m:sSupPr>
                        <m:ctrlPr>
                          <a:rPr lang="en-US" altLang="ko-KR" sz="3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ko-KR" sz="3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ko-KR" altLang="en-US" sz="30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altLang="ko-KR" sz="30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sSub>
                          <m:sSubPr>
                            <m:ctrlPr>
                              <a:rPr lang="en-US" altLang="ko-KR" sz="3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ko-KR" altLang="en-US" sz="3000" b="0" i="1" smtClean="0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ko-KR" sz="3000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altLang="ko-KR" sz="3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ko-KR" sz="30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ko-KR" sz="30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m:rPr>
                            <m:sty m:val="p"/>
                          </m:rPr>
                          <a:rPr lang="el-GR" altLang="ko-KR" sz="3000" b="0" i="1" smtClean="0">
                            <a:latin typeface="Cambria Math"/>
                            <a:ea typeface="Cambria Math"/>
                          </a:rPr>
                          <m:t>Ψ</m:t>
                        </m:r>
                        <m:r>
                          <a:rPr lang="en-US" altLang="ko-KR" sz="30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ko-KR" sz="3000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  <m:r>
                          <a:rPr lang="en-US" altLang="ko-KR" sz="30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US" altLang="ko-KR" sz="3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ko-KR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ko-KR" i="1">
                                <a:latin typeface="Cambria Math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US" altLang="ko-KR" i="1" smtClean="0">
                            <a:latin typeface="Cambria Math"/>
                            <a:ea typeface="Cambria Math"/>
                          </a:rPr>
                          <m:t>×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altLang="ko-KR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𝑖</m:t>
                    </m:r>
                    <m:func>
                      <m:funcPr>
                        <m:ctrlPr>
                          <a:rPr lang="en-US" altLang="ko-KR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/>
                            <a:ea typeface="Cambria Math"/>
                          </a:rPr>
                          <m:t>cos</m:t>
                        </m:r>
                      </m:fName>
                      <m:e>
                        <m:r>
                          <a:rPr lang="ko-KR" altLang="en-US" b="0" i="1" smtClean="0">
                            <a:latin typeface="Cambria Math"/>
                            <a:ea typeface="Cambria Math"/>
                          </a:rPr>
                          <m:t>𝚤</m:t>
                        </m:r>
                      </m:e>
                    </m:func>
                    <m:sSup>
                      <m:sSupPr>
                        <m:ctrlPr>
                          <a:rPr lang="en-US" altLang="ko-KR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ko-KR" i="1">
                                    <a:latin typeface="Cambria Math"/>
                                    <a:ea typeface="Cambria Math"/>
                                  </a:rPr>
                                  <m:t>5</m:t>
                                </m:r>
                                <m:r>
                                  <a:rPr lang="ko-KR" altLang="en-US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altLang="ko-KR" i="1">
                                    <a:latin typeface="Cambria Math"/>
                                    <a:ea typeface="Cambria Math"/>
                                  </a:rPr>
                                  <m:t>24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1/2</m:t>
                        </m:r>
                      </m:sup>
                    </m:sSup>
                    <m:sSup>
                      <m:sSupPr>
                        <m:ctrlPr>
                          <a:rPr lang="en-US" altLang="ko-KR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ko-KR" altLang="en-US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1/2</m:t>
                        </m:r>
                      </m:sup>
                    </m:sSup>
                    <m:f>
                      <m:fPr>
                        <m:ctrlPr>
                          <a:rPr lang="en-US" altLang="ko-KR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𝐺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ko-KR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ko-KR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sup>
                        </m:sSup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𝑟</m:t>
                        </m:r>
                      </m:den>
                    </m:f>
                    <m:sSup>
                      <m:sSupPr>
                        <m:ctrlPr>
                          <a:rPr lang="en-US" altLang="ko-KR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−7/4</m:t>
                        </m:r>
                      </m:sup>
                    </m:sSup>
                    <m:sSup>
                      <m:sSupPr>
                        <m:ctrlPr>
                          <a:rPr lang="en-US" altLang="ko-KR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eqArr>
                          <m:eqArrPr>
                            <m:ctrlPr>
                              <a:rPr lang="en-US" altLang="ko-KR" i="1"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/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ko-KR" altLang="en-US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𝑖𝑓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sub>
                            </m:sSub>
                          </m:e>
                        </m:eqArr>
                      </m:sup>
                    </m:sSup>
                    <m:sSup>
                      <m:sSupPr>
                        <m:ctrlPr>
                          <a:rPr lang="en-US" altLang="ko-KR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ko-KR" altLang="en-US" i="1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𝑖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altLang="ko-KR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m:rPr>
                            <m:sty m:val="p"/>
                          </m:rPr>
                          <a:rPr lang="el-GR" altLang="ko-KR" i="1">
                            <a:latin typeface="Cambria Math"/>
                            <a:ea typeface="Cambria Math"/>
                          </a:rPr>
                          <m:t>Ψ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𝑓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20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25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TaylorF2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586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i="1" smtClean="0">
                        <a:latin typeface="Cambria Math"/>
                        <a:ea typeface="Cambria Math"/>
                      </a:rPr>
                      <m:t>Ψ</m:t>
                    </m:r>
                    <m:d>
                      <m:dPr>
                        <m:ctrlPr>
                          <a:rPr lang="en-US" altLang="ko-KR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en-US" altLang="ko-KR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ko-KR" alt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altLang="ko-KR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128</m:t>
                        </m:r>
                      </m:den>
                    </m:f>
                    <m:f>
                      <m:fPr>
                        <m:ctrlPr>
                          <a:rPr lang="en-US" altLang="ko-KR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ko-KR" altLang="en-US" b="0" i="1" smtClean="0">
                            <a:latin typeface="Cambria Math"/>
                            <a:ea typeface="Cambria Math"/>
                          </a:rPr>
                          <m:t>𝜂</m:t>
                        </m:r>
                      </m:den>
                    </m:f>
                    <m:sSup>
                      <m:sSupPr>
                        <m:ctrlPr>
                          <a:rPr lang="en-US" altLang="ko-KR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−5/2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1+</m:t>
                        </m:r>
                        <m:d>
                          <m:dPr>
                            <m:ctrlP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3715</m:t>
                                </m:r>
                              </m:num>
                              <m:den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756</m:t>
                                </m:r>
                              </m:den>
                            </m:f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55</m:t>
                                </m:r>
                              </m:num>
                              <m:den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9</m:t>
                                </m:r>
                              </m:den>
                            </m:f>
                            <m:r>
                              <a:rPr lang="ko-KR" altLang="en-US" b="0" i="1" smtClean="0">
                                <a:latin typeface="Cambria Math"/>
                                <a:ea typeface="Cambria Math"/>
                              </a:rPr>
                              <m:t>𝜂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+⋯</m:t>
                        </m:r>
                      </m:e>
                    </m:d>
                  </m:oMath>
                </a14:m>
                <a:endParaRPr lang="en-US" altLang="ko-KR" dirty="0" smtClean="0"/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ko-KR" altLang="en-US" b="0" i="1" smtClean="0">
                                    <a:latin typeface="Cambria Math"/>
                                  </a:rPr>
                                  <m:t>𝜋</m:t>
                                </m:r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𝐺𝑀𝑓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2/3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26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TaylorF2</a:t>
            </a:r>
            <a:endParaRPr lang="ko-KR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8" y="4005064"/>
            <a:ext cx="3981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8" y="4719439"/>
            <a:ext cx="9001000" cy="148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23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a</a:t>
            </a:r>
            <a:r>
              <a:rPr lang="en-US" altLang="ko-KR" dirty="0" err="1" smtClean="0"/>
              <a:t>rxiv</a:t>
            </a:r>
            <a:r>
              <a:rPr lang="en-US" altLang="ko-KR" dirty="0" smtClean="0"/>
              <a:t>: 0710.2335, 0712.0343</a:t>
            </a:r>
          </a:p>
          <a:p>
            <a:r>
              <a:rPr lang="en-US" altLang="ko-KR" dirty="0" err="1"/>
              <a:t>XLALSimIMRPhenomAGenerateFD</a:t>
            </a:r>
            <a:r>
              <a:rPr lang="en-US" altLang="ko-KR" dirty="0"/>
              <a:t>()</a:t>
            </a:r>
            <a:br>
              <a:rPr lang="en-US" altLang="ko-KR" dirty="0"/>
            </a:br>
            <a:r>
              <a:rPr lang="en-US" altLang="ko-KR" dirty="0" err="1" smtClean="0"/>
              <a:t>XLALSimIMRPhenomAGenerateTD</a:t>
            </a:r>
            <a:r>
              <a:rPr lang="en-US" altLang="ko-KR" dirty="0" smtClean="0"/>
              <a:t>()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27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IMRPhenomA</a:t>
            </a:r>
            <a:endParaRPr lang="ko-KR" altLang="en-US" dirty="0"/>
          </a:p>
        </p:txBody>
      </p:sp>
      <p:grpSp>
        <p:nvGrpSpPr>
          <p:cNvPr id="7" name="그룹 6"/>
          <p:cNvGrpSpPr/>
          <p:nvPr/>
        </p:nvGrpSpPr>
        <p:grpSpPr>
          <a:xfrm>
            <a:off x="323529" y="3284984"/>
            <a:ext cx="6120680" cy="3249691"/>
            <a:chOff x="323528" y="3284984"/>
            <a:chExt cx="6799263" cy="3609975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284984"/>
              <a:ext cx="5038725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799334"/>
              <a:ext cx="6799263" cy="217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5971034"/>
              <a:ext cx="6475413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37803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28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IMRPhenomA</a:t>
            </a:r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9753"/>
            <a:ext cx="8712968" cy="410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170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29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IMRPhenomA</a:t>
            </a:r>
            <a:endParaRPr lang="ko-KR" alt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37420"/>
            <a:ext cx="6804248" cy="520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23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Theoretical derivation of GW template</a:t>
            </a:r>
          </a:p>
          <a:p>
            <a:r>
              <a:rPr lang="en-US" altLang="ko-KR" dirty="0" smtClean="0"/>
              <a:t>Understanding LAL library 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Motivation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768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arxiv:0909.2867</a:t>
            </a:r>
          </a:p>
          <a:p>
            <a:r>
              <a:rPr lang="en-US" altLang="ko-KR" dirty="0" err="1"/>
              <a:t>XLALSimIMRPhenomBGenerateFD</a:t>
            </a:r>
            <a:r>
              <a:rPr lang="en-US" altLang="ko-KR" dirty="0"/>
              <a:t>()</a:t>
            </a:r>
            <a:br>
              <a:rPr lang="en-US" altLang="ko-KR" dirty="0"/>
            </a:br>
            <a:r>
              <a:rPr lang="en-US" altLang="ko-KR" dirty="0" err="1" smtClean="0"/>
              <a:t>XLALSimIMRPhenomBGenerateTD</a:t>
            </a:r>
            <a:r>
              <a:rPr lang="en-US" altLang="ko-KR" dirty="0" smtClean="0"/>
              <a:t>()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30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IMRPhenomB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3333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4476"/>
            <a:ext cx="8348811" cy="249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6759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31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IMRPhenomB</a:t>
            </a:r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42576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02743"/>
            <a:ext cx="40005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17093"/>
            <a:ext cx="762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36" y="2436142"/>
            <a:ext cx="33623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83818"/>
            <a:ext cx="5124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88643"/>
            <a:ext cx="4152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12518"/>
            <a:ext cx="8377370" cy="57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796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Phys.Rev.D82:064016,2010, arxiv:1005.3306</a:t>
            </a:r>
          </a:p>
          <a:p>
            <a:r>
              <a:rPr lang="en-US" altLang="ko-KR" sz="2800" dirty="0" err="1" smtClean="0"/>
              <a:t>XLALSimIMRPhenomCGenerateFD</a:t>
            </a:r>
            <a:r>
              <a:rPr lang="en-US" altLang="ko-KR" sz="2800" dirty="0" smtClean="0"/>
              <a:t>()</a:t>
            </a:r>
            <a:br>
              <a:rPr lang="en-US" altLang="ko-KR" sz="2800" dirty="0" smtClean="0"/>
            </a:br>
            <a:r>
              <a:rPr lang="en-US" altLang="ko-KR" sz="2800" dirty="0" err="1" smtClean="0"/>
              <a:t>XLALSimIMRPhenomCGenerateTD</a:t>
            </a:r>
            <a:r>
              <a:rPr lang="en-US" altLang="ko-KR" sz="2800" dirty="0" smtClean="0"/>
              <a:t>()</a:t>
            </a:r>
            <a:endParaRPr lang="ko-KR" altLang="en-US" sz="2800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32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IMRPhenomC</a:t>
            </a:r>
            <a:endParaRPr lang="ko-KR" altLang="en-US" dirty="0"/>
          </a:p>
        </p:txBody>
      </p:sp>
      <p:grpSp>
        <p:nvGrpSpPr>
          <p:cNvPr id="7" name="그룹 6"/>
          <p:cNvGrpSpPr/>
          <p:nvPr/>
        </p:nvGrpSpPr>
        <p:grpSpPr>
          <a:xfrm>
            <a:off x="323528" y="3018699"/>
            <a:ext cx="5400600" cy="3496748"/>
            <a:chOff x="611560" y="2214761"/>
            <a:chExt cx="4962525" cy="35337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2214761"/>
              <a:ext cx="3914775" cy="63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2852936"/>
              <a:ext cx="4191000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3205361"/>
              <a:ext cx="4962525" cy="1057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262636"/>
              <a:ext cx="484822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843661"/>
              <a:ext cx="4895850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그룹 7"/>
          <p:cNvGrpSpPr/>
          <p:nvPr/>
        </p:nvGrpSpPr>
        <p:grpSpPr>
          <a:xfrm>
            <a:off x="5690848" y="5943947"/>
            <a:ext cx="3043018" cy="571500"/>
            <a:chOff x="5951209" y="2132856"/>
            <a:chExt cx="3043018" cy="571500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1952" y="2132856"/>
              <a:ext cx="29622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1209" y="2418606"/>
              <a:ext cx="133350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2650" y="2418606"/>
              <a:ext cx="15811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7052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33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IMRPhonemC</a:t>
            </a:r>
            <a:endParaRPr lang="ko-KR" altLang="en-US" dirty="0"/>
          </a:p>
        </p:txBody>
      </p:sp>
      <p:grpSp>
        <p:nvGrpSpPr>
          <p:cNvPr id="7" name="그룹 6"/>
          <p:cNvGrpSpPr/>
          <p:nvPr/>
        </p:nvGrpSpPr>
        <p:grpSpPr>
          <a:xfrm>
            <a:off x="458019" y="1217126"/>
            <a:ext cx="6850285" cy="5236210"/>
            <a:chOff x="458019" y="1340768"/>
            <a:chExt cx="5133975" cy="39243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340768"/>
              <a:ext cx="3686175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712243"/>
              <a:ext cx="4295775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331368"/>
              <a:ext cx="512445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721893"/>
              <a:ext cx="48006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3483893"/>
              <a:ext cx="4076700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3855368"/>
              <a:ext cx="5095875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019" y="4217318"/>
              <a:ext cx="4810125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636418"/>
              <a:ext cx="3857625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15222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34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IMRPhonemC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52736"/>
            <a:ext cx="8989363" cy="286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86" y="3933057"/>
            <a:ext cx="6791574" cy="26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4152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arxiv:1308.3271</a:t>
            </a:r>
          </a:p>
          <a:p>
            <a:r>
              <a:rPr lang="en-US" altLang="ko-KR" dirty="0" err="1"/>
              <a:t>XLALSimIMRPhenomP</a:t>
            </a:r>
            <a:r>
              <a:rPr lang="en-US" altLang="ko-KR" dirty="0" smtClean="0"/>
              <a:t>()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35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IMRPhenomP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9292"/>
            <a:ext cx="845893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93096"/>
            <a:ext cx="64087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412"/>
            <a:ext cx="4848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6872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a</a:t>
            </a:r>
            <a:r>
              <a:rPr lang="en-US" altLang="ko-KR" dirty="0" err="1" smtClean="0"/>
              <a:t>rxiv</a:t>
            </a:r>
            <a:r>
              <a:rPr lang="en-US" altLang="ko-KR" dirty="0" smtClean="0"/>
              <a:t>: 0810.5336 (spin correction)</a:t>
            </a:r>
          </a:p>
          <a:p>
            <a:r>
              <a:rPr lang="en-US" altLang="ko-KR" dirty="0"/>
              <a:t>XLALSimInspiralSpinTaylorF2</a:t>
            </a:r>
            <a:r>
              <a:rPr lang="en-US" altLang="ko-KR" dirty="0" smtClean="0"/>
              <a:t>()</a:t>
            </a:r>
          </a:p>
          <a:p>
            <a:r>
              <a:rPr lang="en-US" altLang="ko-KR" dirty="0" smtClean="0"/>
              <a:t>Spin correction to TaylorF2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36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SpinTaylorF2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1025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a</a:t>
            </a:r>
            <a:r>
              <a:rPr lang="en-US" altLang="ko-KR" dirty="0" err="1" smtClean="0"/>
              <a:t>rxiv</a:t>
            </a:r>
            <a:r>
              <a:rPr lang="en-US" altLang="ko-KR" dirty="0" smtClean="0"/>
              <a:t>: 1107.1267</a:t>
            </a:r>
          </a:p>
          <a:p>
            <a:r>
              <a:rPr lang="en-US" altLang="ko-KR" dirty="0" smtClean="0"/>
              <a:t>XLALSimInspiralTaylorF2ReducedSpin()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37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TaylorF2RedSpin</a:t>
            </a:r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708920"/>
            <a:ext cx="89519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461395"/>
            <a:ext cx="815181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1252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38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TaylorF2RedSpin</a:t>
            </a:r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519112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6469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a</a:t>
            </a:r>
            <a:r>
              <a:rPr lang="en-US" altLang="ko-KR" dirty="0" err="1" smtClean="0"/>
              <a:t>rxiv</a:t>
            </a:r>
            <a:r>
              <a:rPr lang="en-US" altLang="ko-KR" dirty="0" smtClean="0"/>
              <a:t>: 1107.1267, 1101.1673</a:t>
            </a:r>
          </a:p>
          <a:p>
            <a:r>
              <a:rPr lang="en-US" altLang="ko-KR" sz="2800" dirty="0" smtClean="0"/>
              <a:t>XLALSimInspiralTaylorF2ReducedSpinTidal()</a:t>
            </a:r>
            <a:endParaRPr lang="ko-KR" altLang="en-US" sz="2800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39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TaylorF2RedSpinTidal</a:t>
            </a:r>
            <a:endParaRPr lang="ko-KR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708920"/>
            <a:ext cx="90947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851921"/>
            <a:ext cx="9094787" cy="51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785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Neutron star / Black hole binary</a:t>
                </a:r>
              </a:p>
              <a:p>
                <a:r>
                  <a:rPr lang="en-US" altLang="ko-KR" dirty="0" smtClean="0"/>
                  <a:t>Mass range :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1</m:t>
                    </m:r>
                    <m:sSub>
                      <m:sSub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⨀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altLang="ko-KR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lang="en-US" altLang="ko-K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⨀</m:t>
                        </m:r>
                      </m:sub>
                    </m:sSub>
                  </m:oMath>
                </a14:m>
                <a:endParaRPr lang="en-US" altLang="ko-KR" dirty="0" smtClean="0"/>
              </a:p>
              <a:p>
                <a:r>
                  <a:rPr lang="en-US" altLang="ko-KR" dirty="0" smtClean="0"/>
                  <a:t>Frequency range :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1</m:t>
                    </m:r>
                    <m:r>
                      <a:rPr lang="en-US" altLang="ko-KR" b="0" i="1" smtClean="0">
                        <a:latin typeface="Cambria Math"/>
                      </a:rPr>
                      <m:t>𝐻𝑧</m:t>
                    </m:r>
                    <m:r>
                      <a:rPr lang="en-US" altLang="ko-KR" b="0" i="1" smtClean="0">
                        <a:latin typeface="Cambria Math"/>
                      </a:rPr>
                      <m:t> ~ 10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𝑘𝐻𝑧</m:t>
                    </m:r>
                  </m:oMath>
                </a14:m>
                <a:endParaRPr lang="en-US" altLang="ko-KR" dirty="0" smtClean="0"/>
              </a:p>
              <a:p>
                <a:r>
                  <a:rPr lang="en-US" altLang="ko-KR" dirty="0" err="1" smtClean="0"/>
                  <a:t>Inspiral</a:t>
                </a:r>
                <a:r>
                  <a:rPr lang="en-US" altLang="ko-KR" dirty="0" smtClean="0"/>
                  <a:t>, Merger, </a:t>
                </a:r>
                <a:r>
                  <a:rPr lang="en-US" altLang="ko-KR" dirty="0" err="1" smtClean="0"/>
                  <a:t>Ringdown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16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CBC GW sources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837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err="1"/>
              <a:t>a</a:t>
            </a:r>
            <a:r>
              <a:rPr lang="en-US" altLang="ko-KR" dirty="0" err="1" smtClean="0"/>
              <a:t>rxiv</a:t>
            </a:r>
            <a:r>
              <a:rPr lang="en-US" altLang="ko-KR" dirty="0" smtClean="0"/>
              <a:t> : 0810.5336, 1303.7412, </a:t>
            </a:r>
            <a:r>
              <a:rPr lang="en-US" altLang="ko-KR" dirty="0" err="1" smtClean="0"/>
              <a:t>astro-ph</a:t>
            </a:r>
            <a:r>
              <a:rPr lang="en-US" altLang="ko-KR" dirty="0" smtClean="0"/>
              <a:t>/0504538 </a:t>
            </a:r>
          </a:p>
          <a:p>
            <a:r>
              <a:rPr lang="en-US" altLang="ko-KR" dirty="0" smtClean="0"/>
              <a:t>TaylorT2 using stationary phase approximation(SPA) and 2.5PN amplitude correction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40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TaylorF2Amp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207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err="1" smtClean="0"/>
              <a:t>Arun</a:t>
            </a:r>
            <a:r>
              <a:rPr lang="en-US" altLang="ko-KR" dirty="0" smtClean="0"/>
              <a:t> et.al., PRD79, 104023(2009)</a:t>
            </a:r>
          </a:p>
          <a:p>
            <a:r>
              <a:rPr lang="en-US" altLang="ko-KR" dirty="0"/>
              <a:t>Amplitude corrections up to n=5 (2.5pN) are newly included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TaylorF2Amp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2" y="1196752"/>
            <a:ext cx="8974304" cy="367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51932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/>
              <a:t>Phase corrections </a:t>
            </a:r>
            <a:r>
              <a:rPr lang="en-US" altLang="ko-KR" dirty="0" smtClean="0"/>
              <a:t>up </a:t>
            </a:r>
            <a:r>
              <a:rPr lang="en-US" altLang="ko-KR" dirty="0"/>
              <a:t>to 3.5PN (standard in </a:t>
            </a:r>
            <a:r>
              <a:rPr lang="en-US" altLang="ko-KR" dirty="0" smtClean="0"/>
              <a:t>LAL)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TaylorF2Amp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1" y="1556792"/>
            <a:ext cx="8968754" cy="2446751"/>
            <a:chOff x="1" y="1556792"/>
            <a:chExt cx="8968754" cy="244675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556792"/>
              <a:ext cx="8964487" cy="72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2276872"/>
              <a:ext cx="7493099" cy="1726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836362" y="2397082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+</a:t>
              </a:r>
              <a:endParaRPr lang="ko-KR" altLang="en-US" dirty="0"/>
            </a:p>
          </p:txBody>
        </p:sp>
      </p:grp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81446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 dirty="0" smtClean="0"/>
                  <a:t>int</a:t>
                </a:r>
                <a:r>
                  <a:rPr lang="en-US" altLang="ko-KR" dirty="0"/>
                  <a:t> XLALSimInspiralTaylorF2AmpPlus</a:t>
                </a:r>
                <a:r>
                  <a:rPr lang="en-US" altLang="ko-KR" dirty="0" smtClean="0"/>
                  <a:t>()</a:t>
                </a:r>
                <a:br>
                  <a:rPr lang="en-US" altLang="ko-KR" dirty="0" smtClean="0"/>
                </a:br>
                <a:r>
                  <a:rPr lang="en-US" altLang="ko-KR" dirty="0" smtClean="0"/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+</m:t>
                        </m:r>
                      </m:sub>
                    </m:sSub>
                  </m:oMath>
                </a14:m>
                <a:endParaRPr lang="en-US" altLang="ko-KR" dirty="0" smtClean="0"/>
              </a:p>
              <a:p>
                <a:r>
                  <a:rPr lang="en-US" altLang="ko-KR" dirty="0" err="1"/>
                  <a:t>int</a:t>
                </a:r>
                <a:r>
                  <a:rPr lang="en-US" altLang="ko-KR" dirty="0"/>
                  <a:t> XLALSimInspiralTaylorF2AmpCross</a:t>
                </a:r>
                <a:r>
                  <a:rPr lang="en-US" altLang="ko-KR" dirty="0" smtClean="0"/>
                  <a:t>()</a:t>
                </a:r>
                <a:br>
                  <a:rPr lang="en-US" altLang="ko-KR" dirty="0" smtClean="0"/>
                </a:br>
                <a:r>
                  <a:rPr lang="en-US" altLang="ko-KR" dirty="0" smtClean="0"/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altLang="ko-KR" i="1" smtClean="0">
                            <a:latin typeface="Cambria Math"/>
                            <a:ea typeface="Cambria Math"/>
                          </a:rPr>
                          <m:t>×</m:t>
                        </m:r>
                      </m:sub>
                    </m:sSub>
                  </m:oMath>
                </a14:m>
                <a:endParaRPr lang="en-US" altLang="ko-KR" dirty="0" smtClean="0"/>
              </a:p>
              <a:p>
                <a:r>
                  <a:rPr lang="en-US" altLang="ko-KR" dirty="0"/>
                  <a:t>REAL8 sf2_psi_SPA</a:t>
                </a:r>
                <a:r>
                  <a:rPr lang="en-US" altLang="ko-KR" dirty="0" smtClean="0"/>
                  <a:t>()</a:t>
                </a:r>
                <a:br>
                  <a:rPr lang="en-US" altLang="ko-KR" dirty="0" smtClean="0"/>
                </a:br>
                <a:r>
                  <a:rPr lang="en-US" altLang="ko-KR" dirty="0" smtClean="0"/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 smtClean="0">
                            <a:latin typeface="Cambria Math"/>
                            <a:ea typeface="Cambria Math"/>
                          </a:rPr>
                          <m:t>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/>
                          </a:rPr>
                          <m:t>SPA</m:t>
                        </m:r>
                      </m:sub>
                    </m:sSub>
                  </m:oMath>
                </a14:m>
                <a:endParaRPr lang="en-US" altLang="ko-KR" dirty="0" smtClean="0"/>
              </a:p>
              <a:p>
                <a:r>
                  <a:rPr lang="en-US" altLang="ko-KR" dirty="0"/>
                  <a:t>COMPLEX16 sf2_amp_SPA_plus</a:t>
                </a:r>
                <a:r>
                  <a:rPr lang="en-US" altLang="ko-KR" dirty="0" smtClean="0"/>
                  <a:t>(), cross()</a:t>
                </a:r>
                <a:br>
                  <a:rPr lang="en-US" altLang="ko-KR" dirty="0" smtClean="0"/>
                </a:br>
                <a:r>
                  <a:rPr lang="en-US" altLang="ko-KR" dirty="0" smtClean="0"/>
                  <a:t>Calculate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ko-KR" i="1" smtClean="0">
                            <a:latin typeface="Cambria Math"/>
                            <a:ea typeface="Cambria Math"/>
                          </a:rPr>
                          <m:t>∁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𝑛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altLang="ko-K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×</m:t>
                        </m:r>
                      </m:sub>
                    </m:sSub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887" b="-9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TaylorF2Amp Codes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27048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ko-KR" altLang="en-US" sz="4400" i="1" smtClean="0">
                        <a:latin typeface="Cambria Math"/>
                      </a:rPr>
                      <m:t>𝜌</m:t>
                    </m:r>
                    <m:r>
                      <a:rPr lang="en-US" altLang="ko-KR" sz="4400" i="1">
                        <a:latin typeface="Cambria Math"/>
                      </a:rPr>
                      <m:t>=4</m:t>
                    </m:r>
                    <m:nary>
                      <m:naryPr>
                        <m:ctrlPr>
                          <a:rPr lang="en-US" altLang="ko-KR" sz="44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sz="44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altLang="ko-KR" sz="4400" i="1">
                            <a:latin typeface="Cambria Math"/>
                          </a:rPr>
                          <m:t>+</m:t>
                        </m:r>
                        <m:r>
                          <a:rPr lang="en-US" altLang="ko-KR" sz="4400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altLang="ko-KR" sz="44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̃"/>
                                <m:ctrlPr>
                                  <a:rPr lang="en-US" altLang="ko-KR" sz="4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4400" i="1">
                                    <a:latin typeface="Cambria Math"/>
                                  </a:rPr>
                                  <m:t>h</m:t>
                                </m:r>
                              </m:e>
                            </m:acc>
                            <m:r>
                              <a:rPr lang="en-US" altLang="ko-KR" sz="4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ko-KR" sz="4400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altLang="ko-KR" sz="4400" i="1">
                                <a:latin typeface="Cambria Math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en-US" altLang="ko-KR" sz="4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ko-KR" sz="44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ko-KR" sz="4400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altLang="ko-KR" sz="4400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altLang="ko-KR" sz="4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ko-KR" sz="4400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altLang="ko-KR" sz="4400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ko-KR" sz="4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4400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ko-KR" sz="4400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ko-KR" sz="4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ko-KR" sz="4400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altLang="ko-KR" sz="4400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nary>
                    <m:r>
                      <a:rPr lang="en-US" altLang="ko-KR" sz="4400" i="1">
                        <a:latin typeface="Cambria Math"/>
                      </a:rPr>
                      <m:t>𝑑𝑓</m:t>
                    </m:r>
                  </m:oMath>
                </a14:m>
                <a:endParaRPr lang="ko-KR" altLang="en-US" sz="4400" dirty="0"/>
              </a:p>
              <a:p>
                <a:endParaRPr lang="en-US" altLang="ko-KR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4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4400" b="0" i="1" smtClean="0">
                            <a:latin typeface="Cambria Math"/>
                          </a:rPr>
                          <m:t>𝑆𝑁𝑅</m:t>
                        </m:r>
                      </m:e>
                      <m:sup>
                        <m:r>
                          <a:rPr lang="en-US" altLang="ko-KR" sz="4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4400" i="1">
                        <a:latin typeface="Cambria Math"/>
                      </a:rPr>
                      <m:t>=4</m:t>
                    </m:r>
                    <m:nary>
                      <m:naryPr>
                        <m:ctrlPr>
                          <a:rPr lang="en-US" altLang="ko-KR" sz="44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sz="44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altLang="ko-KR" sz="4400" i="1">
                            <a:latin typeface="Cambria Math"/>
                          </a:rPr>
                          <m:t>+</m:t>
                        </m:r>
                        <m:r>
                          <a:rPr lang="en-US" altLang="ko-KR" sz="4400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altLang="ko-KR" sz="4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sz="4400" i="1" smtClean="0">
                                <a:latin typeface="Cambria Math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altLang="ko-KR" sz="44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ko-KR" sz="44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ko-KR" sz="440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ko-KR" sz="4400" b="0" i="1" smtClean="0">
                                            <a:latin typeface="Cambria Math"/>
                                          </a:rPr>
                                          <m:t>h</m:t>
                                        </m:r>
                                      </m:e>
                                    </m:acc>
                                    <m:r>
                                      <a:rPr lang="en-US" altLang="ko-KR" sz="44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altLang="ko-KR" sz="4400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  <m:r>
                                      <a:rPr lang="en-US" altLang="ko-KR" sz="4400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ko-KR" sz="4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altLang="ko-KR" sz="4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4400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ko-KR" sz="4400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ko-KR" sz="4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ko-KR" sz="4400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altLang="ko-KR" sz="4400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nary>
                    <m:r>
                      <a:rPr lang="en-US" altLang="ko-KR" sz="4400" i="1">
                        <a:latin typeface="Cambria Math"/>
                      </a:rPr>
                      <m:t>𝑑𝑓</m:t>
                    </m:r>
                  </m:oMath>
                </a14:m>
                <a:endParaRPr lang="ko-KR" altLang="en-US" sz="4400" dirty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44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Overlap Calculation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88909" y="130498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Data</a:t>
            </a:r>
            <a:endParaRPr lang="ko-KR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15816" y="1287840"/>
            <a:ext cx="109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Template</a:t>
            </a:r>
            <a:endParaRPr lang="ko-KR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439525" y="2708920"/>
            <a:ext cx="4264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One-sided power spectral density of noise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24809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LALInferencetest.c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4400" i="1" smtClean="0">
                        <a:latin typeface="Cambria Math"/>
                        <a:ea typeface="Cambria Math"/>
                      </a:rPr>
                      <m:t>ℒ</m:t>
                    </m:r>
                    <m:r>
                      <a:rPr lang="en-US" altLang="ko-KR" sz="44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ko-KR" sz="4400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altLang="ko-KR" sz="4400" b="0" i="1" smtClean="0">
                        <a:latin typeface="Cambria Math"/>
                        <a:ea typeface="Cambria Math"/>
                      </a:rPr>
                      <m:t>|</m:t>
                    </m:r>
                    <m:r>
                      <a:rPr lang="ko-KR" altLang="en-US" sz="4400" b="0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altLang="ko-KR" sz="4400" b="0" i="1" smtClean="0">
                        <a:latin typeface="Cambria Math"/>
                        <a:ea typeface="Cambria Math"/>
                      </a:rPr>
                      <m:t>)∝</m:t>
                    </m:r>
                    <m:r>
                      <m:rPr>
                        <m:sty m:val="p"/>
                      </m:rPr>
                      <a:rPr lang="en-US" altLang="ko-KR" sz="4400" b="0" i="0" smtClean="0">
                        <a:latin typeface="Cambria Math"/>
                        <a:ea typeface="Cambria Math"/>
                      </a:rPr>
                      <m:t>exp</m:t>
                    </m:r>
                    <m:d>
                      <m:dPr>
                        <m:begChr m:val="["/>
                        <m:endChr m:val="]"/>
                        <m:ctrlPr>
                          <a:rPr lang="en-US" altLang="ko-KR" sz="4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ko-KR" sz="4400" b="0" i="1" smtClean="0">
                            <a:latin typeface="Cambria Math"/>
                            <a:ea typeface="Cambria Math"/>
                          </a:rPr>
                          <m:t>−2</m:t>
                        </m:r>
                        <m:nary>
                          <m:naryPr>
                            <m:ctrlPr>
                              <a:rPr lang="en-US" altLang="ko-KR" sz="4400" b="0" i="1" smtClean="0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ko-KR" sz="44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sz="4400" b="0" i="1" smtClean="0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p>
                          <m:e>
                            <m:f>
                              <m:fPr>
                                <m:ctrlPr>
                                  <a:rPr lang="en-US" altLang="ko-KR" sz="4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ko-KR" sz="4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altLang="ko-KR" sz="44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𝑠</m:t>
                                            </m:r>
                                          </m:e>
                                        </m:acc>
                                        <m:d>
                                          <m:dPr>
                                            <m:ctrlP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𝑓</m:t>
                                            </m:r>
                                          </m:e>
                                        </m:d>
                                        <m:r>
                                          <a:rPr lang="en-US" altLang="ko-KR" sz="4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</m:acc>
                                        <m:r>
                                          <a:rPr lang="en-US" altLang="ko-KR" sz="4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ko-KR" altLang="en-US" sz="4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𝜆</m:t>
                                        </m:r>
                                        <m:r>
                                          <a:rPr lang="en-US" altLang="ko-KR" sz="4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altLang="ko-KR" sz="4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𝑓</m:t>
                                        </m:r>
                                        <m:r>
                                          <a:rPr lang="en-US" altLang="ko-KR" sz="4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)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ko-KR" sz="44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lang="en-US" altLang="ko-KR" sz="4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4400" b="0" i="1" smtClean="0">
                                        <a:latin typeface="Cambria Math"/>
                                        <a:ea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ko-KR" sz="4400" b="0" i="1" smtClean="0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altLang="ko-KR" sz="4400" b="0" i="1" smtClean="0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altLang="ko-KR" sz="4400" b="0" i="1" smtClean="0"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  <m:r>
                                  <a:rPr lang="en-US" altLang="ko-KR" sz="4400" b="0" i="1" smtClean="0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den>
                            </m:f>
                            <m:r>
                              <a:rPr lang="en-US" altLang="ko-KR" sz="4400" b="0" i="1" smtClean="0">
                                <a:latin typeface="Cambria Math"/>
                                <a:ea typeface="Cambria Math"/>
                              </a:rPr>
                              <m:t>𝑑𝑓</m:t>
                            </m:r>
                          </m:e>
                        </m:nary>
                      </m:e>
                    </m:d>
                  </m:oMath>
                </a14:m>
                <a:endParaRPr lang="ko-KR" altLang="en-US" sz="4400" dirty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56" t="-16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45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Likelihood Calculation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90675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Physical parameters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1d graph : change just one parameter</a:t>
            </a:r>
          </a:p>
          <a:p>
            <a:r>
              <a:rPr lang="en-US" altLang="ko-KR" dirty="0" smtClean="0"/>
              <a:t>2d graph : change two </a:t>
            </a:r>
            <a:r>
              <a:rPr lang="en-US" altLang="ko-KR" dirty="0" smtClean="0"/>
              <a:t>parameters</a:t>
            </a:r>
          </a:p>
          <a:p>
            <a:endParaRPr lang="en-US" altLang="ko-KR" dirty="0"/>
          </a:p>
          <a:p>
            <a:r>
              <a:rPr lang="en-US" altLang="ko-KR" dirty="0" smtClean="0"/>
              <a:t>No</a:t>
            </a:r>
            <a:r>
              <a:rPr lang="ko-KR" altLang="en-US" dirty="0" smtClean="0"/>
              <a:t> </a:t>
            </a:r>
            <a:r>
              <a:rPr lang="en-US" altLang="ko-KR" smtClean="0"/>
              <a:t>Results Yet!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46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Parameter dependence of Overlap</a:t>
            </a:r>
            <a:endParaRPr lang="ko-KR" altLang="en-US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279851"/>
              </p:ext>
            </p:extLst>
          </p:nvPr>
        </p:nvGraphicFramePr>
        <p:xfrm>
          <a:off x="107505" y="2216060"/>
          <a:ext cx="8928991" cy="1644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45"/>
                <a:gridCol w="1144742"/>
                <a:gridCol w="992111"/>
                <a:gridCol w="839478"/>
                <a:gridCol w="992111"/>
                <a:gridCol w="1068426"/>
                <a:gridCol w="839478"/>
                <a:gridCol w="1068426"/>
                <a:gridCol w="610529"/>
                <a:gridCol w="686845"/>
              </a:tblGrid>
              <a:tr h="5943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Binary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Chirp mass </a:t>
                      </a:r>
                      <a:r>
                        <a:rPr lang="en-US" altLang="ko-KR" sz="1100" dirty="0" err="1" smtClean="0"/>
                        <a:t>Mc</a:t>
                      </a:r>
                      <a:endParaRPr lang="en-US" altLang="ko-KR" sz="1100" dirty="0" smtClean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/>
                        <a:t>(</a:t>
                      </a:r>
                      <a:r>
                        <a:rPr lang="en-US" altLang="ko-KR" sz="1100" dirty="0" err="1" smtClean="0"/>
                        <a:t>M</a:t>
                      </a:r>
                      <a:r>
                        <a:rPr kumimoji="1" lang="en-US" altLang="zh-TW" sz="1100" baseline="-25000" dirty="0" err="1" smtClean="0"/>
                        <a:t>sun</a:t>
                      </a:r>
                      <a:r>
                        <a:rPr lang="en-US" altLang="ko-KR" sz="1100" dirty="0" smtClean="0"/>
                        <a:t>)</a:t>
                      </a:r>
                      <a:endParaRPr lang="ko-KR" altLang="en-US" sz="11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Symmetric mass ratio </a:t>
                      </a:r>
                      <a:r>
                        <a:rPr lang="el-GR" altLang="ko-KR" sz="1100" dirty="0" smtClean="0"/>
                        <a:t>η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distance</a:t>
                      </a:r>
                    </a:p>
                    <a:p>
                      <a:pPr algn="ctr" latinLnBrk="1"/>
                      <a:r>
                        <a:rPr lang="en-US" altLang="ko-KR" sz="1100" dirty="0" smtClean="0"/>
                        <a:t>(</a:t>
                      </a:r>
                      <a:r>
                        <a:rPr lang="en-US" altLang="ko-KR" sz="1100" dirty="0" err="1" smtClean="0"/>
                        <a:t>Mpc</a:t>
                      </a:r>
                      <a:r>
                        <a:rPr lang="en-US" altLang="ko-KR" sz="1100" dirty="0" smtClean="0"/>
                        <a:t>)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Inclination</a:t>
                      </a:r>
                    </a:p>
                    <a:p>
                      <a:pPr algn="ctr" latinLnBrk="1"/>
                      <a:r>
                        <a:rPr lang="en-US" altLang="ko-KR" sz="1100" dirty="0" smtClean="0"/>
                        <a:t>(rad)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Polarization</a:t>
                      </a:r>
                    </a:p>
                    <a:p>
                      <a:pPr algn="ctr" latinLnBrk="1"/>
                      <a:r>
                        <a:rPr lang="en-US" altLang="ko-KR" sz="1100" dirty="0" smtClean="0"/>
                        <a:t>(rad)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Orbital</a:t>
                      </a:r>
                      <a:r>
                        <a:rPr lang="en-US" altLang="ko-KR" sz="1100" baseline="0" dirty="0" smtClean="0"/>
                        <a:t> </a:t>
                      </a:r>
                    </a:p>
                    <a:p>
                      <a:pPr algn="ctr" latinLnBrk="1"/>
                      <a:r>
                        <a:rPr lang="en-US" altLang="ko-KR" sz="1100" baseline="0" dirty="0" smtClean="0"/>
                        <a:t> p</a:t>
                      </a:r>
                      <a:r>
                        <a:rPr lang="en-US" altLang="ko-KR" sz="1100" dirty="0" smtClean="0"/>
                        <a:t>hase (rad)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Coalescence time (s)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RA</a:t>
                      </a:r>
                    </a:p>
                    <a:p>
                      <a:pPr algn="ctr" latinLnBrk="1"/>
                      <a:r>
                        <a:rPr lang="en-US" altLang="ko-KR" sz="1100" dirty="0" smtClean="0"/>
                        <a:t>(rad)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Dec</a:t>
                      </a:r>
                    </a:p>
                    <a:p>
                      <a:pPr algn="ctr" latinLnBrk="1"/>
                      <a:r>
                        <a:rPr lang="en-US" altLang="ko-KR" sz="1100" dirty="0" smtClean="0"/>
                        <a:t>(rad)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NS-NS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1.219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0.245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12.0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0.785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2.606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3.31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894383679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0.645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0.575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7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BH-NS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2.9943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0.1077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23.1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/>
                </a:tc>
              </a:tr>
              <a:tr h="2967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BH-BH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8.705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0.245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45.0</a:t>
                      </a:r>
                      <a:endParaRPr lang="ko-KR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9146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Changing one parameter does not give the correct physics</a:t>
            </a:r>
          </a:p>
          <a:p>
            <a:r>
              <a:rPr lang="en-US" altLang="ko-KR" dirty="0" smtClean="0"/>
              <a:t>We need marginalized distribution using MCMC or similar methods</a:t>
            </a:r>
          </a:p>
          <a:p>
            <a:r>
              <a:rPr lang="en-US" altLang="ko-KR" dirty="0" smtClean="0"/>
              <a:t>Theoretical integration over some physical parameters will help very much for computation time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47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Remarks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363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CBC </a:t>
            </a:r>
            <a:r>
              <a:rPr lang="en-US" altLang="ko-KR" dirty="0" err="1" smtClean="0"/>
              <a:t>Inspiral</a:t>
            </a:r>
            <a:r>
              <a:rPr lang="en-US" altLang="ko-KR" dirty="0" smtClean="0"/>
              <a:t> GW Waveform</a:t>
            </a:r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2"/>
          <a:stretch/>
        </p:blipFill>
        <p:spPr bwMode="auto">
          <a:xfrm>
            <a:off x="683568" y="1239529"/>
            <a:ext cx="7920880" cy="528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91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+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−</m:t>
                    </m:r>
                    <m:r>
                      <a:rPr lang="en-US" altLang="ko-KR" b="0" i="1" smtClean="0">
                        <a:latin typeface="Cambria Math"/>
                      </a:rPr>
                      <m:t>𝑖</m:t>
                    </m:r>
                    <m:sSub>
                      <m:sSub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×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ℓ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=0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ko-KR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altLang="ko-KR" b="0" i="1" smtClean="0">
                                <a:latin typeface="Cambria Math"/>
                              </a:rPr>
                              <m:t>=−ℓ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ℓ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altLang="ko-KR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ℓ</m:t>
                                </m:r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sub>
                              <m:sup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−2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altLang="ko-KR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ko-KR" altLang="en-US" b="0" i="1" smtClean="0">
                                    <a:latin typeface="Cambria Math"/>
                                  </a:rPr>
                                  <m:t>𝚤</m:t>
                                </m:r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ko-KR" altLang="en-US" b="0" i="1" smtClean="0">
                                    <a:latin typeface="Cambria Math"/>
                                  </a:rPr>
                                  <m:t>𝜙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ℓ</m:t>
                                </m:r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altLang="ko-KR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altLang="ko-KR" i="1" smtClean="0">
                            <a:latin typeface="Cambria Math"/>
                            <a:ea typeface="Cambria Math"/>
                          </a:rPr>
                          <m:t>ℓ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</a:rPr>
                          <m:t>−2</m:t>
                        </m:r>
                      </m:sup>
                    </m:sSubSup>
                    <m:d>
                      <m:d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ko-KR" altLang="en-US" i="1" smtClean="0">
                            <a:latin typeface="Cambria Math"/>
                          </a:rPr>
                          <m:t>𝜃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,</m:t>
                        </m:r>
                        <m:r>
                          <a:rPr lang="ko-KR" altLang="en-US" b="0" i="1" smtClean="0">
                            <a:latin typeface="Cambria Math"/>
                          </a:rPr>
                          <m:t>𝜙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ℓ</m:t>
                        </m:r>
                      </m:sup>
                    </m:sSup>
                    <m:sSubSup>
                      <m:sSubSup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ℓ,−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</a:rPr>
                          <m:t>−2</m:t>
                        </m:r>
                      </m:sup>
                    </m:sSubSup>
                    <m:d>
                      <m:d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ko-KR" altLang="en-US" b="0" i="1" smtClean="0">
                            <a:latin typeface="Cambria Math"/>
                          </a:rPr>
                          <m:t>𝜋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−</m:t>
                        </m:r>
                        <m:r>
                          <a:rPr lang="ko-KR" altLang="en-US" b="0" i="1" smtClean="0">
                            <a:latin typeface="Cambria Math"/>
                          </a:rPr>
                          <m:t>𝜃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,</m:t>
                        </m:r>
                        <m:r>
                          <a:rPr lang="ko-KR" altLang="en-US" b="0" i="1" smtClean="0">
                            <a:latin typeface="Cambria Math"/>
                          </a:rPr>
                          <m:t>𝜙</m:t>
                        </m:r>
                      </m:e>
                    </m:d>
                  </m:oMath>
                </a14:m>
                <a:endParaRPr lang="en-US" altLang="ko-K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altLang="ko-KR" i="1" smtClean="0">
                            <a:latin typeface="Cambria Math"/>
                            <a:ea typeface="Cambria Math"/>
                          </a:rPr>
                          <m:t>ℓ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ℓ</m:t>
                        </m:r>
                      </m:sup>
                    </m:sSup>
                    <m:sSubSup>
                      <m:sSubSup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ℓ,−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Gravitational Waveform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391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475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2,2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=−8</m:t>
                    </m:r>
                    <m:rad>
                      <m:radPr>
                        <m:degHide m:val="on"/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ko-KR" altLang="en-US" b="0" i="1" smtClean="0">
                                <a:latin typeface="Cambria Math"/>
                              </a:rPr>
                              <m:t>𝜋</m:t>
                            </m:r>
                          </m:den>
                        </m:f>
                      </m:e>
                    </m:rad>
                    <m:f>
                      <m:f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/>
                          </a:rPr>
                          <m:t>𝐺</m:t>
                        </m:r>
                        <m:r>
                          <a:rPr lang="ko-KR" altLang="en-US" b="0" i="1" smtClean="0">
                            <a:latin typeface="Cambria Math"/>
                          </a:rPr>
                          <m:t>𝜇</m:t>
                        </m:r>
                      </m:num>
                      <m:den>
                        <m:sSup>
                          <m:sSup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</a:rPr>
                          <m:t>𝑟</m:t>
                        </m:r>
                      </m:den>
                    </m:f>
                    <m:sSup>
                      <m:sSup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−2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𝑖</m:t>
                        </m:r>
                        <m:r>
                          <a:rPr lang="ko-KR" altLang="en-US" b="0" i="1" smtClean="0">
                            <a:latin typeface="Cambria Math"/>
                          </a:rPr>
                          <m:t>𝜑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ko-KR" b="0" i="1" dirty="0" smtClean="0">
                    <a:latin typeface="Cambria Math"/>
                  </a:rPr>
                  <a:t/>
                </a:r>
                <a:br>
                  <a:rPr lang="en-US" altLang="ko-KR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en-US" altLang="ko-KR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eqArr>
                                  <m:eqArrPr>
                                    <m:ctrlPr>
                                      <a:rPr lang="en-US" altLang="ko-KR" b="0" i="1" smtClean="0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eqArr>
                                      <m:eqArrPr>
                                        <m:ctrlPr>
                                          <a:rPr lang="en-US" altLang="ko-KR" b="0" i="1" smtClean="0">
                                            <a:latin typeface="Cambria Math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altLang="ko-KR" b="0" i="1" smtClean="0">
                                            <a:latin typeface="Cambria Math"/>
                                          </a:rPr>
                                          <m:t>1−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altLang="ko-KR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altLang="ko-KR" b="0" i="1" smtClean="0">
                                                    <a:latin typeface="Cambria Math"/>
                                                  </a:rPr>
                                                  <m:t>107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altLang="ko-KR" b="0" i="1" smtClean="0">
                                                    <a:latin typeface="Cambria Math"/>
                                                  </a:rPr>
                                                  <m:t>42</m:t>
                                                </m:r>
                                              </m:den>
                                            </m:f>
                                            <m: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en-US" altLang="ko-KR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altLang="ko-KR" b="0" i="1" smtClean="0">
                                                    <a:latin typeface="Cambria Math"/>
                                                  </a:rPr>
                                                  <m:t>55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altLang="ko-KR" b="0" i="1" smtClean="0">
                                                    <a:latin typeface="Cambria Math"/>
                                                  </a:rPr>
                                                  <m:t>42</m:t>
                                                </m:r>
                                              </m:den>
                                            </m:f>
                                            <m:r>
                                              <a:rPr lang="ko-KR" altLang="en-US" b="0" i="1" smtClean="0">
                                                <a:latin typeface="Cambria Math"/>
                                              </a:rPr>
                                              <m:t>𝜂</m:t>
                                            </m:r>
                                          </m:e>
                                        </m:d>
                                        <m:r>
                                          <a:rPr lang="en-US" altLang="ko-KR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e>
                                        <m:r>
                                          <a:rPr lang="en-US" altLang="ko-KR" b="0" i="1" smtClean="0">
                                            <a:latin typeface="Cambria Math"/>
                                          </a:rPr>
                                          <m:t>+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a:rPr lang="ko-KR" altLang="en-US" b="0" i="1" smtClean="0">
                                                <a:latin typeface="Cambria Math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  <m:t>+6</m:t>
                                            </m:r>
                                            <m: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  <m:func>
                                              <m:funcPr>
                                                <m:ctrlPr>
                                                  <a:rPr lang="en-US" altLang="ko-KR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ko-KR" b="0" i="0" smtClean="0">
                                                    <a:latin typeface="Cambria Math"/>
                                                  </a:rPr>
                                                  <m:t>ln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altLang="ko-KR" b="0" i="1" smtClean="0">
                                                        <a:latin typeface="Cambria Math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f>
                                                      <m:fPr>
                                                        <m:ctrlPr>
                                                          <a:rPr lang="en-US" altLang="ko-KR" b="0" i="1" smtClean="0"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fPr>
                                                      <m:num>
                                                        <m:r>
                                                          <a:rPr lang="en-US" altLang="ko-KR" b="0" i="1" smtClean="0">
                                                            <a:latin typeface="Cambria Math"/>
                                                          </a:rPr>
                                                          <m:t>𝑥</m:t>
                                                        </m:r>
                                                      </m:num>
                                                      <m:den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n-US" altLang="ko-KR" b="0" i="1" smtClean="0">
                                                                <a:latin typeface="Cambria Math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n-US" altLang="ko-KR" b="0" i="1" smtClean="0">
                                                                <a:latin typeface="Cambria Math"/>
                                                              </a:rPr>
                                                              <m:t>𝑥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en-US" altLang="ko-KR" b="0" i="1" smtClean="0">
                                                                <a:latin typeface="Cambria Math"/>
                                                              </a:rPr>
                                                              <m:t>0</m:t>
                                                            </m:r>
                                                          </m:sub>
                                                        </m:sSub>
                                                      </m:den>
                                                    </m:f>
                                                  </m:e>
                                                </m:d>
                                              </m:e>
                                            </m:func>
                                          </m:e>
                                        </m:d>
                                        <m:sSup>
                                          <m:sSupPr>
                                            <m:ctrlP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  <m:t>3/2</m:t>
                                            </m:r>
                                          </m:sup>
                                        </m:sSup>
                                      </m:e>
                                    </m:eqArr>
                                  </m:e>
                                  <m:e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d>
                                      <m:dPr>
                                        <m:ctrlPr>
                                          <a:rPr lang="en-US" altLang="ko-KR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  <m:t>2173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  <m:t>1512</m:t>
                                            </m:r>
                                          </m:den>
                                        </m:f>
                                        <m:r>
                                          <a:rPr lang="en-US" altLang="ko-KR" b="0" i="1" smtClean="0">
                                            <a:latin typeface="Cambria Math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ctrlP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  <m:t>1096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  <m:t>216</m:t>
                                            </m:r>
                                          </m:den>
                                        </m:f>
                                        <m:r>
                                          <a:rPr lang="ko-KR" altLang="en-US" b="0" i="1" smtClean="0">
                                            <a:latin typeface="Cambria Math"/>
                                          </a:rPr>
                                          <m:t>𝜂</m:t>
                                        </m:r>
                                        <m:r>
                                          <a:rPr lang="en-US" altLang="ko-KR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  <m:t>2047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  <m:t>1512</m:t>
                                            </m:r>
                                          </m:den>
                                        </m:f>
                                        <m:sSup>
                                          <m:sSupPr>
                                            <m:ctrlP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ko-KR" altLang="en-US" b="0" i="1" smtClean="0">
                                                <a:latin typeface="Cambria Math"/>
                                              </a:rPr>
                                              <m:t>𝜂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sSup>
                                      <m:sSupPr>
                                        <m:ctrlPr>
                                          <a:rPr lang="en-US" altLang="ko-KR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altLang="ko-KR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eqArr>
                              </m:e>
                              <m:e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−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ko-KR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altLang="ko-KR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  <m:t>107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  <m:t>21</m:t>
                                            </m:r>
                                          </m:den>
                                        </m:f>
                                        <m:r>
                                          <a:rPr lang="en-US" altLang="ko-KR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  <m:t>34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  <m:t>21</m:t>
                                            </m:r>
                                          </m:den>
                                        </m:f>
                                        <m:r>
                                          <a:rPr lang="ko-KR" altLang="en-US" b="0" i="1" smtClean="0">
                                            <a:latin typeface="Cambria Math"/>
                                          </a:rPr>
                                          <m:t>𝜂</m:t>
                                        </m:r>
                                      </m:e>
                                    </m:d>
                                    <m:r>
                                      <a:rPr lang="ko-KR" altLang="en-US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+24</m:t>
                                    </m:r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ko-KR" altLang="en-US" b="0" i="1" smtClean="0">
                                        <a:latin typeface="Cambria Math"/>
                                      </a:rPr>
                                      <m:t>𝜂</m:t>
                                    </m:r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d>
                                      <m:dPr>
                                        <m:ctrlPr>
                                          <a:rPr lang="en-US" altLang="ko-KR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  <m:t>107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  <m:t>7</m:t>
                                            </m:r>
                                          </m:den>
                                        </m:f>
                                        <m:r>
                                          <a:rPr lang="en-US" altLang="ko-KR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  <m:t>34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  <m:t>7</m:t>
                                            </m:r>
                                          </m:den>
                                        </m:f>
                                        <m:r>
                                          <a:rPr lang="ko-KR" altLang="en-US" b="0" i="1" smtClean="0">
                                            <a:latin typeface="Cambria Math"/>
                                          </a:rPr>
                                          <m:t>𝜂</m:t>
                                        </m:r>
                                      </m:e>
                                    </m:d>
                                    <m:func>
                                      <m:funcPr>
                                        <m:ctrlPr>
                                          <a:rPr lang="en-US" altLang="ko-KR" b="0" i="1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ko-KR" b="0" i="0" smtClean="0">
                                            <a:latin typeface="Cambria Math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altLang="ko-KR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altLang="ko-KR" b="0" i="1" smtClean="0"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num>
                                              <m:den>
                                                <m:sSub>
                                                  <m:sSubPr>
                                                    <m:ctrlPr>
                                                      <a:rPr lang="en-US" altLang="ko-KR" b="0" i="1" smtClean="0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ko-KR" b="0" i="1" smtClean="0">
                                                        <a:latin typeface="Cambria Math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ko-KR" b="0" i="1" smtClean="0">
                                                        <a:latin typeface="Cambria Math"/>
                                                      </a:rPr>
                                                      <m:t>0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5/2</m:t>
                                    </m:r>
                                  </m:sup>
                                </m:sSup>
                              </m:e>
                            </m:eqArr>
                          </m:e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+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ko-KR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altLang="ko-KR" b="0" i="1" smtClean="0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eqArr>
                                      <m:eqArrPr>
                                        <m:ctrlPr>
                                          <a:rPr lang="en-US" altLang="ko-KR" b="0" i="1" smtClean="0">
                                            <a:latin typeface="Cambria Math"/>
                                          </a:rPr>
                                        </m:ctrlPr>
                                      </m:eqArrPr>
                                      <m:e>
                                        <m:f>
                                          <m:fPr>
                                            <m:ctrlP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  <m:t>27027409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  <m:t>646800</m:t>
                                            </m:r>
                                          </m:den>
                                        </m:f>
                                        <m:r>
                                          <a:rPr lang="en-US" altLang="ko-KR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  <m:t>856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  <m:t>105</m:t>
                                            </m:r>
                                          </m:den>
                                        </m:f>
                                        <m:sSub>
                                          <m:sSubPr>
                                            <m:ctrlP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ko-KR" altLang="en-US" b="0" i="1" smtClean="0">
                                                <a:latin typeface="Cambria Math"/>
                                              </a:rPr>
                                              <m:t>𝛾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  <m:t>𝐸</m:t>
                                            </m:r>
                                          </m:sub>
                                        </m:sSub>
                                        <m:r>
                                          <a:rPr lang="en-US" altLang="ko-KR" b="0" i="1" smtClean="0">
                                            <a:latin typeface="Cambria Math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ctrlP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den>
                                        </m:f>
                                        <m:sSup>
                                          <m:sSupPr>
                                            <m:ctrlP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ko-KR" altLang="en-US" b="0" i="1" smtClean="0">
                                                <a:latin typeface="Cambria Math"/>
                                              </a:rPr>
                                              <m:t>𝜋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altLang="ko-KR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  <m:t>1712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  <m:t>105</m:t>
                                            </m:r>
                                          </m:den>
                                        </m:f>
                                        <m:func>
                                          <m:funcPr>
                                            <m:ctrlP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ko-KR" b="0" i="0" smtClean="0">
                                                <a:latin typeface="Cambria Math"/>
                                              </a:rPr>
                                              <m:t>ln</m:t>
                                            </m:r>
                                          </m:fName>
                                          <m:e>
                                            <m: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</m:func>
                                        <m:r>
                                          <a:rPr lang="en-US" altLang="ko-KR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  <m:t>428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  <m:t>105</m:t>
                                            </m:r>
                                          </m:den>
                                        </m:f>
                                        <m:func>
                                          <m:funcPr>
                                            <m:ctrlP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ko-KR" b="0" i="0" smtClean="0">
                                                <a:latin typeface="Cambria Math"/>
                                              </a:rPr>
                                              <m:t>ln</m:t>
                                            </m:r>
                                          </m:fName>
                                          <m:e>
                                            <m: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</m:func>
                                      </m:e>
                                      <m:e>
                                        <m:r>
                                          <a:rPr lang="en-US" altLang="ko-KR" b="0" i="1" smtClean="0">
                                            <a:latin typeface="Cambria Math"/>
                                          </a:rPr>
                                          <m:t>−18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altLang="ko-KR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unc>
                                                  <m:funcPr>
                                                    <m:ctrlPr>
                                                      <a:rPr lang="en-US" altLang="ko-KR" b="0" i="1" smtClean="0">
                                                        <a:latin typeface="Cambria Math"/>
                                                      </a:rPr>
                                                    </m:ctrlPr>
                                                  </m:funcPr>
                                                  <m:fNam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US" altLang="ko-KR" b="0" i="0" smtClean="0">
                                                        <a:latin typeface="Cambria Math"/>
                                                      </a:rPr>
                                                      <m:t>ln</m:t>
                                                    </m:r>
                                                  </m:fName>
                                                  <m:e>
                                                    <m:d>
                                                      <m:dPr>
                                                        <m:ctrlPr>
                                                          <a:rPr lang="en-US" altLang="ko-KR" b="0" i="1" smtClean="0"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f>
                                                          <m:fPr>
                                                            <m:ctrlPr>
                                                              <a:rPr lang="en-US" altLang="ko-KR" b="0" i="1" smtClean="0">
                                                                <a:latin typeface="Cambria Math"/>
                                                              </a:rPr>
                                                            </m:ctrlPr>
                                                          </m:fPr>
                                                          <m:num>
                                                            <m:r>
                                                              <a:rPr lang="en-US" altLang="ko-KR" b="0" i="1" smtClean="0">
                                                                <a:latin typeface="Cambria Math"/>
                                                              </a:rPr>
                                                              <m:t>𝑥</m:t>
                                                            </m:r>
                                                          </m:num>
                                                          <m:den>
                                                            <m:sSub>
                                                              <m:sSubPr>
                                                                <m:ctrlPr>
                                                                  <a:rPr lang="en-US" altLang="ko-KR" b="0" i="1" smtClean="0">
                                                                    <a:latin typeface="Cambria Math"/>
                                                                  </a:rPr>
                                                                </m:ctrlPr>
                                                              </m:sSubPr>
                                                              <m:e>
                                                                <m:r>
                                                                  <a:rPr lang="en-US" altLang="ko-KR" b="0" i="1" smtClean="0">
                                                                    <a:latin typeface="Cambria Math"/>
                                                                  </a:rPr>
                                                                  <m:t>𝑥</m:t>
                                                                </m:r>
                                                              </m:e>
                                                              <m:sub>
                                                                <m:r>
                                                                  <a:rPr lang="en-US" altLang="ko-KR" b="0" i="1" smtClean="0">
                                                                    <a:latin typeface="Cambria Math"/>
                                                                  </a:rPr>
                                                                  <m:t>0</m:t>
                                                                </m:r>
                                                              </m:sub>
                                                            </m:sSub>
                                                          </m:den>
                                                        </m:f>
                                                      </m:e>
                                                    </m:d>
                                                  </m:e>
                                                </m:func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altLang="ko-KR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altLang="ko-KR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altLang="ko-KR" b="0" i="1" smtClean="0">
                                                    <a:latin typeface="Cambria Math"/>
                                                  </a:rPr>
                                                  <m:t>278185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altLang="ko-KR" b="0" i="1" smtClean="0">
                                                    <a:latin typeface="Cambria Math"/>
                                                  </a:rPr>
                                                  <m:t>33264</m:t>
                                                </m:r>
                                              </m:den>
                                            </m:f>
                                            <m: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en-US" altLang="ko-KR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altLang="ko-KR" b="0" i="1" smtClean="0">
                                                    <a:latin typeface="Cambria Math"/>
                                                  </a:rPr>
                                                  <m:t>41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altLang="ko-KR" b="0" i="1" smtClean="0">
                                                    <a:latin typeface="Cambria Math"/>
                                                  </a:rPr>
                                                  <m:t>96</m:t>
                                                </m:r>
                                              </m:den>
                                            </m:f>
                                            <m:sSup>
                                              <m:sSupPr>
                                                <m:ctrlPr>
                                                  <a:rPr lang="en-US" altLang="ko-KR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ko-KR" altLang="en-US" b="0" i="1" smtClean="0">
                                                    <a:latin typeface="Cambria Math"/>
                                                  </a:rPr>
                                                  <m:t>𝜋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altLang="ko-KR" b="0" i="1" smtClean="0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  <m:r>
                                          <a:rPr lang="ko-KR" altLang="en-US" b="0" i="1" smtClean="0">
                                            <a:latin typeface="Cambria Math"/>
                                          </a:rPr>
                                          <m:t>𝜂</m:t>
                                        </m:r>
                                        <m:r>
                                          <a:rPr lang="en-US" altLang="ko-KR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  <m:t>20261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  <m:t>2772</m:t>
                                            </m:r>
                                          </m:den>
                                        </m:f>
                                        <m:sSup>
                                          <m:sSupPr>
                                            <m:ctrlP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ko-KR" altLang="en-US" b="0" i="1" smtClean="0">
                                                <a:latin typeface="Cambria Math"/>
                                              </a:rPr>
                                              <m:t>𝜂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altLang="ko-KR" b="0" i="1" smtClean="0">
                                            <a:latin typeface="Cambria Math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ctrlP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  <m:t>114635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  <m:t>99792</m:t>
                                            </m:r>
                                          </m:den>
                                        </m:f>
                                        <m:sSup>
                                          <m:sSupPr>
                                            <m:ctrlP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ko-KR" altLang="en-US" b="0" i="1" smtClean="0">
                                                <a:latin typeface="Cambria Math"/>
                                              </a:rPr>
                                              <m:t>𝜂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e>
                                    </m:eqArr>
                                  </m:e>
                                  <m:e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f>
                                      <m:fPr>
                                        <m:ctrlPr>
                                          <a:rPr lang="en-US" altLang="ko-KR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ko-KR" b="0" i="1" smtClean="0">
                                            <a:latin typeface="Cambria Math"/>
                                          </a:rPr>
                                          <m:t>428</m:t>
                                        </m:r>
                                      </m:num>
                                      <m:den>
                                        <m:r>
                                          <a:rPr lang="en-US" altLang="ko-KR" b="0" i="1" smtClean="0">
                                            <a:latin typeface="Cambria Math"/>
                                          </a:rPr>
                                          <m:t>105</m:t>
                                        </m:r>
                                      </m:den>
                                    </m:f>
                                    <m:r>
                                      <a:rPr lang="ko-KR" altLang="en-US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+12</m:t>
                                    </m:r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ko-KR" altLang="en-US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  <m:func>
                                      <m:funcPr>
                                        <m:ctrlPr>
                                          <a:rPr lang="en-US" altLang="ko-KR" b="0" i="1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ko-KR" b="0" i="0" smtClean="0">
                                            <a:latin typeface="Cambria Math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altLang="ko-KR" b="0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altLang="ko-KR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altLang="ko-KR" b="0" i="1" smtClean="0"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num>
                                              <m:den>
                                                <m:sSub>
                                                  <m:sSubPr>
                                                    <m:ctrlPr>
                                                      <a:rPr lang="en-US" altLang="ko-KR" b="0" i="1" smtClean="0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ko-KR" b="0" i="1" smtClean="0">
                                                        <a:latin typeface="Cambria Math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ko-KR" b="0" i="1" smtClean="0">
                                                        <a:latin typeface="Cambria Math"/>
                                                      </a:rPr>
                                                      <m:t>0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</m:func>
                                  </m:e>
                                </m:eqArr>
                              </m:e>
                            </m:d>
                            <m:sSup>
                              <m:sSupPr>
                                <m:ctrlPr>
                                  <a:rPr lang="en-US" altLang="ko-KR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Dominant mode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924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4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4400" i="1" smtClean="0">
                        <a:latin typeface="Cambria Math"/>
                        <a:ea typeface="Cambria Math"/>
                      </a:rPr>
                      <m:t>ℰ</m:t>
                    </m:r>
                    <m:d>
                      <m:dPr>
                        <m:ctrlPr>
                          <a:rPr lang="en-US" altLang="ko-KR" sz="4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ko-KR" sz="44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altLang="ko-KR" sz="4400" b="0" i="1" smtClean="0"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en-US" altLang="ko-KR" sz="4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sz="4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altLang="ko-KR" sz="4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ko-KR" altLang="en-US" sz="4400" b="0" i="1" smtClean="0">
                        <a:latin typeface="Cambria Math"/>
                        <a:ea typeface="Cambria Math"/>
                      </a:rPr>
                      <m:t>𝜂</m:t>
                    </m:r>
                    <m:r>
                      <a:rPr lang="en-US" altLang="ko-KR" sz="4400" b="0" i="1" smtClean="0">
                        <a:latin typeface="Cambria Math"/>
                        <a:ea typeface="Cambria Math"/>
                      </a:rPr>
                      <m:t>𝑥</m:t>
                    </m:r>
                    <m:d>
                      <m:dPr>
                        <m:begChr m:val="{"/>
                        <m:endChr m:val="}"/>
                        <m:ctrlPr>
                          <a:rPr lang="en-US" altLang="ko-KR" sz="4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ko-KR" sz="4400" b="0" i="1" smtClean="0"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US" altLang="ko-KR" sz="4400" b="0" i="1" smtClean="0">
                                <a:latin typeface="Cambria Math"/>
                                <a:ea typeface="Cambria Math"/>
                              </a:rPr>
                              <m:t>1−</m:t>
                            </m:r>
                            <m:d>
                              <m:dPr>
                                <m:ctrlPr>
                                  <a:rPr lang="en-US" altLang="ko-KR" sz="4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ko-KR" sz="4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4400" b="0" i="1" smtClean="0"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altLang="ko-KR" sz="4400" b="0" i="1" smtClean="0">
                                        <a:latin typeface="Cambria Math"/>
                                        <a:ea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US" altLang="ko-KR" sz="44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altLang="ko-KR" sz="4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4400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ko-KR" sz="4400" b="0" i="1" smtClean="0">
                                        <a:latin typeface="Cambria Math"/>
                                        <a:ea typeface="Cambria Math"/>
                                      </a:rPr>
                                      <m:t>12</m:t>
                                    </m:r>
                                  </m:den>
                                </m:f>
                                <m:r>
                                  <a:rPr lang="ko-KR" altLang="en-US" sz="4400" b="0" i="1" smtClean="0">
                                    <a:latin typeface="Cambria Math"/>
                                    <a:ea typeface="Cambria Math"/>
                                  </a:rPr>
                                  <m:t>𝜂</m:t>
                                </m:r>
                              </m:e>
                            </m:d>
                            <m:r>
                              <a:rPr lang="en-US" altLang="ko-KR" sz="44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altLang="ko-KR" sz="44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altLang="ko-KR" sz="44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ko-KR" sz="4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4400" i="1">
                                        <a:latin typeface="Cambria Math"/>
                                        <a:ea typeface="Cambria Math"/>
                                      </a:rPr>
                                      <m:t>27</m:t>
                                    </m:r>
                                  </m:num>
                                  <m:den>
                                    <m:r>
                                      <a:rPr lang="en-US" altLang="ko-KR" sz="4400" i="1">
                                        <a:latin typeface="Cambria Math"/>
                                        <a:ea typeface="Cambria Math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en-US" altLang="ko-KR" sz="44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ko-KR" sz="4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4400" i="1">
                                        <a:latin typeface="Cambria Math"/>
                                        <a:ea typeface="Cambria Math"/>
                                      </a:rPr>
                                      <m:t>19</m:t>
                                    </m:r>
                                  </m:num>
                                  <m:den>
                                    <m:r>
                                      <a:rPr lang="en-US" altLang="ko-KR" sz="4400" i="1">
                                        <a:latin typeface="Cambria Math"/>
                                        <a:ea typeface="Cambria Math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ko-KR" altLang="en-US" sz="4400" i="1">
                                    <a:latin typeface="Cambria Math"/>
                                    <a:ea typeface="Cambria Math"/>
                                  </a:rPr>
                                  <m:t>𝜂</m:t>
                                </m:r>
                                <m:r>
                                  <a:rPr lang="en-US" altLang="ko-KR" sz="44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altLang="ko-KR" sz="4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4400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ko-KR" sz="4400" i="1">
                                        <a:latin typeface="Cambria Math"/>
                                        <a:ea typeface="Cambria Math"/>
                                      </a:rPr>
                                      <m:t>24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altLang="ko-KR" sz="4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ko-KR" altLang="en-US" sz="4400" i="1">
                                        <a:latin typeface="Cambria Math"/>
                                        <a:ea typeface="Cambria Math"/>
                                      </a:rPr>
                                      <m:t>𝜂</m:t>
                                    </m:r>
                                  </m:e>
                                  <m:sup>
                                    <m:r>
                                      <a:rPr lang="en-US" altLang="ko-KR" sz="44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sSup>
                              <m:sSupPr>
                                <m:ctrlPr>
                                  <a:rPr lang="en-US" altLang="ko-KR" sz="44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4400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ko-KR" sz="44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altLang="ko-KR" sz="4400" dirty="0">
                                <a:ea typeface="Cambria Math"/>
                              </a:rPr>
                              <m:t> </m:t>
                            </m:r>
                          </m:e>
                          <m:e>
                            <m:r>
                              <a:rPr lang="en-US" altLang="ko-KR" sz="44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ko-KR" sz="44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ko-KR" sz="4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4400" i="1">
                                        <a:latin typeface="Cambria Math"/>
                                        <a:ea typeface="Cambria Math"/>
                                      </a:rPr>
                                      <m:t>675</m:t>
                                    </m:r>
                                  </m:num>
                                  <m:den>
                                    <m:r>
                                      <a:rPr lang="en-US" altLang="ko-KR" sz="4400" i="1">
                                        <a:latin typeface="Cambria Math"/>
                                        <a:ea typeface="Cambria Math"/>
                                      </a:rPr>
                                      <m:t>64</m:t>
                                    </m:r>
                                  </m:den>
                                </m:f>
                                <m:r>
                                  <a:rPr lang="en-US" altLang="ko-KR" sz="44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altLang="ko-KR" sz="4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ko-KR" sz="44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ko-KR" sz="4400" i="1">
                                            <a:latin typeface="Cambria Math"/>
                                            <a:ea typeface="Cambria Math"/>
                                          </a:rPr>
                                          <m:t>34445</m:t>
                                        </m:r>
                                      </m:num>
                                      <m:den>
                                        <m:r>
                                          <a:rPr lang="en-US" altLang="ko-KR" sz="4400" i="1">
                                            <a:latin typeface="Cambria Math"/>
                                            <a:ea typeface="Cambria Math"/>
                                          </a:rPr>
                                          <m:t>576</m:t>
                                        </m:r>
                                      </m:den>
                                    </m:f>
                                    <m:r>
                                      <a:rPr lang="en-US" altLang="ko-KR" sz="4400" i="1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altLang="ko-KR" sz="44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ko-KR" sz="4400" i="1">
                                            <a:latin typeface="Cambria Math"/>
                                            <a:ea typeface="Cambria Math"/>
                                          </a:rPr>
                                          <m:t>205</m:t>
                                        </m:r>
                                      </m:num>
                                      <m:den>
                                        <m:r>
                                          <a:rPr lang="en-US" altLang="ko-KR" sz="4400" i="1">
                                            <a:latin typeface="Cambria Math"/>
                                            <a:ea typeface="Cambria Math"/>
                                          </a:rPr>
                                          <m:t>96</m:t>
                                        </m:r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en-US" altLang="ko-KR" sz="44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ko-KR" altLang="en-US" sz="4400" i="1">
                                            <a:latin typeface="Cambria Math"/>
                                            <a:ea typeface="Cambria Math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altLang="ko-KR" sz="4400" i="1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ko-KR" altLang="en-US" sz="4400" i="1">
                                    <a:latin typeface="Cambria Math"/>
                                    <a:ea typeface="Cambria Math"/>
                                  </a:rPr>
                                  <m:t>𝜂</m:t>
                                </m:r>
                                <m:r>
                                  <a:rPr lang="en-US" altLang="ko-KR" sz="44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altLang="ko-KR" sz="4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4400" i="1">
                                        <a:latin typeface="Cambria Math"/>
                                        <a:ea typeface="Cambria Math"/>
                                      </a:rPr>
                                      <m:t>155</m:t>
                                    </m:r>
                                  </m:num>
                                  <m:den>
                                    <m:r>
                                      <a:rPr lang="en-US" altLang="ko-KR" sz="4400" i="1">
                                        <a:latin typeface="Cambria Math"/>
                                        <a:ea typeface="Cambria Math"/>
                                      </a:rPr>
                                      <m:t>96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altLang="ko-KR" sz="4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ko-KR" altLang="en-US" sz="4400" i="1">
                                        <a:latin typeface="Cambria Math"/>
                                        <a:ea typeface="Cambria Math"/>
                                      </a:rPr>
                                      <m:t>𝜂</m:t>
                                    </m:r>
                                  </m:e>
                                  <m:sup>
                                    <m:r>
                                      <a:rPr lang="en-US" altLang="ko-KR" sz="44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ko-KR" sz="44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altLang="ko-KR" sz="4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4400" i="1">
                                        <a:latin typeface="Cambria Math"/>
                                        <a:ea typeface="Cambria Math"/>
                                      </a:rPr>
                                      <m:t>35</m:t>
                                    </m:r>
                                  </m:num>
                                  <m:den>
                                    <m:r>
                                      <a:rPr lang="en-US" altLang="ko-KR" sz="4400" i="1">
                                        <a:latin typeface="Cambria Math"/>
                                        <a:ea typeface="Cambria Math"/>
                                      </a:rPr>
                                      <m:t>5184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altLang="ko-KR" sz="4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ko-KR" altLang="en-US" sz="4400" i="1">
                                        <a:latin typeface="Cambria Math"/>
                                        <a:ea typeface="Cambria Math"/>
                                      </a:rPr>
                                      <m:t>𝜂</m:t>
                                    </m:r>
                                  </m:e>
                                  <m:sup>
                                    <m:r>
                                      <a:rPr lang="en-US" altLang="ko-KR" sz="4400" i="1"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d>
                            <m:sSup>
                              <m:sSupPr>
                                <m:ctrlPr>
                                  <a:rPr lang="en-US" altLang="ko-KR" sz="44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4400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ko-KR" sz="4400" i="1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altLang="ko-KR" sz="4400" dirty="0" smtClean="0"/>
              </a:p>
              <a:p>
                <a14:m>
                  <m:oMath xmlns:m="http://schemas.openxmlformats.org/officeDocument/2006/math">
                    <m:r>
                      <a:rPr lang="en-US" altLang="ko-KR" sz="4400" i="1" smtClean="0">
                        <a:latin typeface="Cambria Math"/>
                        <a:ea typeface="Cambria Math"/>
                      </a:rPr>
                      <m:t>ℱ</m:t>
                    </m:r>
                    <m:d>
                      <m:dPr>
                        <m:ctrlPr>
                          <a:rPr lang="en-US" altLang="ko-KR" sz="4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ko-KR" sz="44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altLang="ko-KR" sz="4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sz="4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sz="4400" b="0" i="1" smtClean="0">
                            <a:latin typeface="Cambria Math"/>
                            <a:ea typeface="Cambria Math"/>
                          </a:rPr>
                          <m:t>32</m:t>
                        </m:r>
                      </m:num>
                      <m:den>
                        <m:r>
                          <a:rPr lang="en-US" altLang="ko-KR" sz="4400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den>
                    </m:f>
                    <m:sSup>
                      <m:sSupPr>
                        <m:ctrlPr>
                          <a:rPr lang="en-US" altLang="ko-KR" sz="4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ko-KR" altLang="en-US" sz="4400" b="0" i="1" smtClean="0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p>
                        <m:r>
                          <a:rPr lang="en-US" altLang="ko-KR" sz="4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ko-KR" sz="4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44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altLang="ko-KR" sz="4400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altLang="ko-KR" sz="4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ko-KR" sz="4400" b="0" i="1" smtClean="0"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en-US" altLang="ko-KR" sz="4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eqArrPr>
                              <m:e>
                                <m:eqArr>
                                  <m:eqArrPr>
                                    <m:ctrlPr>
                                      <a:rPr lang="en-US" altLang="ko-KR" sz="4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altLang="ko-KR" sz="4400" b="0" i="1" smtClean="0">
                                        <a:latin typeface="Cambria Math"/>
                                        <a:ea typeface="Cambria Math"/>
                                      </a:rPr>
                                      <m:t>1−</m:t>
                                    </m:r>
                                    <m:d>
                                      <m:dPr>
                                        <m:ctrlPr>
                                          <a:rPr lang="en-US" altLang="ko-KR" sz="44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1247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336</m:t>
                                            </m:r>
                                          </m:den>
                                        </m:f>
                                        <m:r>
                                          <a:rPr lang="en-US" altLang="ko-KR" sz="4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ctrlP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35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12</m:t>
                                            </m:r>
                                          </m:den>
                                        </m:f>
                                        <m:r>
                                          <a:rPr lang="ko-KR" altLang="en-US" sz="4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𝜂</m:t>
                                        </m:r>
                                      </m:e>
                                    </m:d>
                                    <m:r>
                                      <a:rPr lang="en-US" altLang="ko-KR" sz="4400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  <m:r>
                                      <a:rPr lang="en-US" altLang="ko-KR" sz="4400" b="0" i="1" smtClean="0">
                                        <a:latin typeface="Cambria Math"/>
                                        <a:ea typeface="Cambria Math"/>
                                      </a:rPr>
                                      <m:t>+4</m:t>
                                    </m:r>
                                    <m:r>
                                      <a:rPr lang="ko-KR" altLang="en-US" sz="4400" b="0" i="1" smtClean="0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  <m:sSup>
                                      <m:sSupPr>
                                        <m:ctrlPr>
                                          <a:rPr lang="en-US" altLang="ko-KR" sz="44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sz="4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altLang="ko-KR" sz="4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3/2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altLang="ko-KR" sz="4400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d>
                                      <m:dPr>
                                        <m:ctrlPr>
                                          <a:rPr lang="en-US" altLang="ko-KR" sz="44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44711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9072</m:t>
                                            </m:r>
                                          </m:den>
                                        </m:f>
                                        <m:r>
                                          <a:rPr lang="en-US" altLang="ko-KR" sz="4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9271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504</m:t>
                                            </m:r>
                                          </m:den>
                                        </m:f>
                                        <m:r>
                                          <a:rPr lang="ko-KR" altLang="en-US" sz="4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𝜂</m:t>
                                        </m:r>
                                        <m:r>
                                          <a:rPr lang="en-US" altLang="ko-KR" sz="4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65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18</m:t>
                                            </m:r>
                                          </m:den>
                                        </m:f>
                                        <m:sSup>
                                          <m:sSupPr>
                                            <m:ctrlP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ko-KR" altLang="en-US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𝜂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sSup>
                                      <m:sSupPr>
                                        <m:ctrlPr>
                                          <a:rPr lang="en-US" altLang="ko-KR" sz="44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sz="4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altLang="ko-KR" sz="4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altLang="ko-KR" sz="4400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d>
                                      <m:dPr>
                                        <m:ctrlPr>
                                          <a:rPr lang="en-US" altLang="ko-KR" sz="44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8191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672</m:t>
                                            </m:r>
                                          </m:den>
                                        </m:f>
                                        <m:r>
                                          <a:rPr lang="en-US" altLang="ko-KR" sz="4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ctrlP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583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24</m:t>
                                            </m:r>
                                          </m:den>
                                        </m:f>
                                        <m:r>
                                          <a:rPr lang="ko-KR" altLang="en-US" sz="4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𝜂</m:t>
                                        </m:r>
                                      </m:e>
                                    </m:d>
                                    <m:r>
                                      <a:rPr lang="ko-KR" altLang="en-US" sz="4400" b="0" i="1" smtClean="0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  <m:sSup>
                                      <m:sSupPr>
                                        <m:ctrlPr>
                                          <a:rPr lang="en-US" altLang="ko-KR" sz="44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sz="4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altLang="ko-KR" sz="4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5/2</m:t>
                                        </m:r>
                                      </m:sup>
                                    </m:sSup>
                                  </m:e>
                                </m:eqArr>
                              </m: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ko-KR" sz="4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altLang="ko-KR" sz="44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eqArrPr>
                                      <m:e>
                                        <m:f>
                                          <m:fPr>
                                            <m:ctrlP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6643739519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69854400</m:t>
                                            </m:r>
                                          </m:den>
                                        </m:f>
                                        <m:r>
                                          <a:rPr lang="en-US" altLang="ko-KR" sz="4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ctrlP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16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3</m:t>
                                            </m:r>
                                          </m:den>
                                        </m:f>
                                        <m:sSup>
                                          <m:sSupPr>
                                            <m:ctrlP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ko-KR" altLang="en-US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𝜋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altLang="ko-KR" sz="4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1712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105</m:t>
                                            </m:r>
                                          </m:den>
                                        </m:f>
                                        <m:sSub>
                                          <m:sSubPr>
                                            <m:ctrlP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ko-KR" altLang="en-US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𝛾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𝐸</m:t>
                                            </m:r>
                                          </m:sub>
                                        </m:sSub>
                                        <m:r>
                                          <a:rPr lang="en-US" altLang="ko-KR" sz="4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856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105</m:t>
                                            </m:r>
                                          </m:den>
                                        </m:f>
                                        <m:func>
                                          <m:funcPr>
                                            <m:ctrlP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ko-KR" sz="4400" b="0" i="0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ln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altLang="ko-KR" sz="44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ko-KR" sz="44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16</m:t>
                                                </m:r>
                                                <m:r>
                                                  <a:rPr lang="en-US" altLang="ko-KR" sz="44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  <m:e>
                                        <m:r>
                                          <a:rPr lang="en-US" altLang="ko-KR" sz="4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+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altLang="ko-KR" sz="44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altLang="ko-KR" sz="44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41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altLang="ko-KR" sz="44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48</m:t>
                                                </m:r>
                                              </m:den>
                                            </m:f>
                                            <m:sSup>
                                              <m:sSupPr>
                                                <m:ctrlPr>
                                                  <a:rPr lang="en-US" altLang="ko-KR" sz="44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ko-KR" altLang="en-US" sz="44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𝜋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altLang="ko-KR" sz="44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−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en-US" altLang="ko-KR" sz="44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altLang="ko-KR" sz="44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134543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altLang="ko-KR" sz="44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7776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  <m:r>
                                          <a:rPr lang="ko-KR" altLang="en-US" sz="4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𝜂</m:t>
                                        </m:r>
                                        <m:r>
                                          <a:rPr lang="en-US" altLang="ko-KR" sz="4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94403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3024</m:t>
                                            </m:r>
                                          </m:den>
                                        </m:f>
                                        <m:sSup>
                                          <m:sSupPr>
                                            <m:ctrlP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ko-KR" altLang="en-US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𝜂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altLang="ko-KR" sz="4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775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324</m:t>
                                            </m:r>
                                          </m:den>
                                        </m:f>
                                        <m:sSup>
                                          <m:sSupPr>
                                            <m:ctrlP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ko-KR" altLang="en-US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𝜂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ko-KR" sz="4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e>
                                    </m:eqArr>
                                  </m:e>
                                </m:d>
                                <m:sSup>
                                  <m:sSupPr>
                                    <m:ctrlPr>
                                      <a:rPr lang="en-US" altLang="ko-KR" sz="4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4400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altLang="ko-KR" sz="4400" b="0" i="1" smtClean="0"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eqArr>
                          </m:e>
                          <m:e>
                            <m:r>
                              <a:rPr lang="en-US" altLang="ko-KR" sz="44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altLang="ko-KR" sz="4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ko-KR" sz="4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4400" b="0" i="1" smtClean="0">
                                        <a:latin typeface="Cambria Math"/>
                                        <a:ea typeface="Cambria Math"/>
                                      </a:rPr>
                                      <m:t>16285</m:t>
                                    </m:r>
                                  </m:num>
                                  <m:den>
                                    <m:r>
                                      <a:rPr lang="en-US" altLang="ko-KR" sz="4400" b="0" i="1" smtClean="0">
                                        <a:latin typeface="Cambria Math"/>
                                        <a:ea typeface="Cambria Math"/>
                                      </a:rPr>
                                      <m:t>504</m:t>
                                    </m:r>
                                  </m:den>
                                </m:f>
                                <m:r>
                                  <a:rPr lang="en-US" altLang="ko-KR" sz="44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ko-KR" sz="4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4400" b="0" i="1" smtClean="0">
                                        <a:latin typeface="Cambria Math"/>
                                        <a:ea typeface="Cambria Math"/>
                                      </a:rPr>
                                      <m:t>214745</m:t>
                                    </m:r>
                                  </m:num>
                                  <m:den>
                                    <m:r>
                                      <a:rPr lang="en-US" altLang="ko-KR" sz="4400" b="0" i="1" smtClean="0">
                                        <a:latin typeface="Cambria Math"/>
                                        <a:ea typeface="Cambria Math"/>
                                      </a:rPr>
                                      <m:t>1728</m:t>
                                    </m:r>
                                  </m:den>
                                </m:f>
                                <m:r>
                                  <a:rPr lang="ko-KR" altLang="en-US" sz="4400" b="0" i="1" smtClean="0">
                                    <a:latin typeface="Cambria Math"/>
                                    <a:ea typeface="Cambria Math"/>
                                  </a:rPr>
                                  <m:t>𝜂</m:t>
                                </m:r>
                                <m:r>
                                  <a:rPr lang="en-US" altLang="ko-KR" sz="44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ko-KR" sz="4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4400" b="0" i="1" smtClean="0">
                                        <a:latin typeface="Cambria Math"/>
                                        <a:ea typeface="Cambria Math"/>
                                      </a:rPr>
                                      <m:t>193385</m:t>
                                    </m:r>
                                  </m:num>
                                  <m:den>
                                    <m:r>
                                      <a:rPr lang="en-US" altLang="ko-KR" sz="4400" b="0" i="1" smtClean="0">
                                        <a:latin typeface="Cambria Math"/>
                                        <a:ea typeface="Cambria Math"/>
                                      </a:rPr>
                                      <m:t>3024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altLang="ko-KR" sz="4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ko-KR" altLang="en-US" sz="4400" b="0" i="1" smtClean="0">
                                        <a:latin typeface="Cambria Math"/>
                                        <a:ea typeface="Cambria Math"/>
                                      </a:rPr>
                                      <m:t>𝜂</m:t>
                                    </m:r>
                                  </m:e>
                                  <m:sup>
                                    <m:r>
                                      <a:rPr lang="en-US" altLang="ko-KR" sz="44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ko-KR" altLang="en-US" sz="44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US" altLang="ko-KR" sz="4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44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ko-KR" sz="4400" b="0" i="1" smtClean="0">
                                    <a:latin typeface="Cambria Math"/>
                                    <a:ea typeface="Cambria Math"/>
                                  </a:rPr>
                                  <m:t>7/2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altLang="ko-KR" sz="4400" dirty="0" smtClean="0"/>
              </a:p>
              <a:p>
                <a14:m>
                  <m:oMath xmlns:m="http://schemas.openxmlformats.org/officeDocument/2006/math">
                    <m:r>
                      <a:rPr lang="ko-KR" altLang="en-US" sz="4400" i="1" smtClean="0">
                        <a:latin typeface="Cambria Math"/>
                      </a:rPr>
                      <m:t>𝜂</m:t>
                    </m:r>
                    <m:r>
                      <a:rPr lang="en-US" altLang="ko-KR" sz="4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sz="44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4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44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sz="4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4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44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sz="4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altLang="ko-KR" sz="44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sz="4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sz="4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44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sz="4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ko-KR" sz="4400" b="0" i="1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ko-KR" sz="4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44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sz="4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ko-KR" sz="4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ko-KR" sz="4400" dirty="0" smtClean="0"/>
                  <a:t>,  </a:t>
                </a:r>
                <a14:m>
                  <m:oMath xmlns:m="http://schemas.openxmlformats.org/officeDocument/2006/math">
                    <m:r>
                      <a:rPr lang="en-US" altLang="ko-KR" sz="4400" b="0" i="1" dirty="0" smtClean="0">
                        <a:latin typeface="Cambria Math"/>
                      </a:rPr>
                      <m:t>𝑥</m:t>
                    </m:r>
                    <m:r>
                      <a:rPr lang="en-US" altLang="ko-KR" sz="4400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4400" b="0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44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sz="4400" b="0" i="1" dirty="0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4400" b="0" i="1" dirty="0" smtClean="0">
                                    <a:latin typeface="Cambria Math"/>
                                  </a:rPr>
                                  <m:t>𝐺𝑀</m:t>
                                </m:r>
                                <m:r>
                                  <a:rPr lang="ko-KR" altLang="en-US" sz="4400" b="0" i="1" dirty="0" smtClean="0">
                                    <a:latin typeface="Cambria Math"/>
                                  </a:rPr>
                                  <m:t>𝜔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ko-KR" sz="4400" b="0" i="1" dirty="0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4400" b="0" i="1" dirty="0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altLang="ko-KR" sz="4400" b="0" i="1" dirty="0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ko-KR" sz="4400" b="0" i="1" dirty="0" smtClean="0">
                            <a:latin typeface="Cambria Math"/>
                          </a:rPr>
                          <m:t>2/3</m:t>
                        </m:r>
                      </m:sup>
                    </m:sSup>
                    <m:r>
                      <a:rPr lang="en-US" altLang="ko-KR" sz="4400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44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4400" b="0" i="1" dirty="0" smtClean="0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altLang="ko-KR" sz="44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sz="4400" dirty="0" smtClean="0"/>
                  <a:t>,  </a:t>
                </a:r>
                <a14:m>
                  <m:oMath xmlns:m="http://schemas.openxmlformats.org/officeDocument/2006/math">
                    <m:r>
                      <a:rPr lang="ko-KR" altLang="en-US" sz="4400" i="1" dirty="0" smtClean="0">
                        <a:latin typeface="Cambria Math"/>
                      </a:rPr>
                      <m:t>𝜇</m:t>
                    </m:r>
                    <m:r>
                      <a:rPr lang="en-US" altLang="ko-KR" sz="4400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sz="4400" b="0" i="1" dirty="0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44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4400" b="0" i="1" dirty="0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sz="44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44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4400" b="0" i="1" dirty="0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sz="44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ko-KR" sz="44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4400" b="0" i="1" dirty="0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sz="44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sz="4400" b="0" i="1" dirty="0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sz="44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4400" b="0" i="1" dirty="0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sz="44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ko-KR" altLang="en-US" sz="4400" dirty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Energy and flux in PN approx.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262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ko-KR" sz="1800" dirty="0" err="1"/>
              <a:t>XLALSimInspiralChooseTDWaveform</a:t>
            </a:r>
            <a:r>
              <a:rPr lang="en-US" altLang="ko-KR" sz="1800" dirty="0" smtClean="0"/>
              <a:t>()</a:t>
            </a:r>
          </a:p>
          <a:p>
            <a:r>
              <a:rPr lang="en-US" altLang="ko-KR" sz="1800" dirty="0" err="1" smtClean="0"/>
              <a:t>TaylorEt</a:t>
            </a:r>
            <a:r>
              <a:rPr lang="en-US" altLang="ko-KR" sz="1800" dirty="0" smtClean="0"/>
              <a:t> :</a:t>
            </a:r>
          </a:p>
          <a:p>
            <a:r>
              <a:rPr lang="en-US" altLang="ko-KR" sz="1800" dirty="0" smtClean="0"/>
              <a:t>TaylorT1 :</a:t>
            </a:r>
          </a:p>
          <a:p>
            <a:r>
              <a:rPr lang="en-US" altLang="ko-KR" sz="1800" dirty="0" smtClean="0"/>
              <a:t>TaylorT2 :</a:t>
            </a:r>
          </a:p>
          <a:p>
            <a:r>
              <a:rPr lang="en-US" altLang="ko-KR" sz="1800" dirty="0" smtClean="0"/>
              <a:t>TaylorT3 :</a:t>
            </a:r>
          </a:p>
          <a:p>
            <a:r>
              <a:rPr lang="en-US" altLang="ko-KR" sz="1800" dirty="0" smtClean="0"/>
              <a:t>TaylorT4 :</a:t>
            </a:r>
          </a:p>
          <a:p>
            <a:r>
              <a:rPr lang="en-US" altLang="ko-KR" sz="1800" dirty="0" err="1" smtClean="0"/>
              <a:t>IMRPhenomA</a:t>
            </a:r>
            <a:r>
              <a:rPr lang="en-US" altLang="ko-KR" sz="1800" dirty="0" smtClean="0"/>
              <a:t> :</a:t>
            </a:r>
          </a:p>
          <a:p>
            <a:r>
              <a:rPr lang="en-US" altLang="ko-KR" sz="1800" dirty="0" err="1" smtClean="0"/>
              <a:t>IMRPhenomB</a:t>
            </a:r>
            <a:r>
              <a:rPr lang="en-US" altLang="ko-KR" sz="1800" dirty="0" smtClean="0"/>
              <a:t> :</a:t>
            </a:r>
          </a:p>
          <a:p>
            <a:r>
              <a:rPr lang="en-US" altLang="ko-KR" sz="1800" dirty="0" smtClean="0"/>
              <a:t>EOBNRv2HM : effective one body</a:t>
            </a:r>
          </a:p>
          <a:p>
            <a:r>
              <a:rPr lang="en-US" altLang="ko-KR" sz="1800" dirty="0" smtClean="0"/>
              <a:t>EOBNRv2 :</a:t>
            </a:r>
          </a:p>
          <a:p>
            <a:r>
              <a:rPr lang="en-US" altLang="ko-KR" sz="1800" dirty="0" smtClean="0"/>
              <a:t>SpinTaylorT2 :</a:t>
            </a:r>
          </a:p>
          <a:p>
            <a:r>
              <a:rPr lang="en-US" altLang="ko-KR" sz="1800" dirty="0" smtClean="0"/>
              <a:t>SpinTaylorT4 :</a:t>
            </a:r>
          </a:p>
          <a:p>
            <a:r>
              <a:rPr lang="en-US" altLang="ko-KR" sz="1800" dirty="0" err="1" smtClean="0"/>
              <a:t>PhenSpinTaylor</a:t>
            </a:r>
            <a:r>
              <a:rPr lang="en-US" altLang="ko-KR" sz="1800" dirty="0" smtClean="0"/>
              <a:t> :</a:t>
            </a:r>
          </a:p>
          <a:p>
            <a:r>
              <a:rPr lang="en-US" altLang="ko-KR" sz="1800" dirty="0" err="1" smtClean="0"/>
              <a:t>PhenSpinTaylorRD</a:t>
            </a:r>
            <a:r>
              <a:rPr lang="en-US" altLang="ko-KR" sz="1800" dirty="0" smtClean="0"/>
              <a:t> :</a:t>
            </a:r>
          </a:p>
          <a:p>
            <a:r>
              <a:rPr lang="en-US" altLang="ko-KR" sz="1800" dirty="0" smtClean="0"/>
              <a:t>SEOBNRv1 :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2014-06-21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6th Korea-Japan Workshop on KAGRA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Time Domain Template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52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4430</TotalTime>
  <Words>1880</Words>
  <Application>Microsoft Office PowerPoint</Application>
  <PresentationFormat>화면 슬라이드 쇼(4:3)</PresentationFormat>
  <Paragraphs>363</Paragraphs>
  <Slides>47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47</vt:i4>
      </vt:variant>
    </vt:vector>
  </HeadingPairs>
  <TitlesOfParts>
    <vt:vector size="48" baseType="lpstr">
      <vt:lpstr>고구려 벽화</vt:lpstr>
      <vt:lpstr>Gravitational Wave Template and its overlap</vt:lpstr>
      <vt:lpstr>Contents</vt:lpstr>
      <vt:lpstr>Motivation</vt:lpstr>
      <vt:lpstr>CBC GW sources</vt:lpstr>
      <vt:lpstr>CBC Inspiral GW Waveform</vt:lpstr>
      <vt:lpstr>Gravitational Waveform</vt:lpstr>
      <vt:lpstr>Dominant mode</vt:lpstr>
      <vt:lpstr>Energy and flux in PN approx.</vt:lpstr>
      <vt:lpstr>Time Domain Template</vt:lpstr>
      <vt:lpstr>TaylorEt</vt:lpstr>
      <vt:lpstr>TaylorT1</vt:lpstr>
      <vt:lpstr>TaylorT2</vt:lpstr>
      <vt:lpstr>TaylorT3</vt:lpstr>
      <vt:lpstr>TaylorT4</vt:lpstr>
      <vt:lpstr>EOBNRv2HM</vt:lpstr>
      <vt:lpstr>EOBNRv2</vt:lpstr>
      <vt:lpstr>SpinTaylorT2</vt:lpstr>
      <vt:lpstr>SpinTaylorT4</vt:lpstr>
      <vt:lpstr>PhenSpinTaylor</vt:lpstr>
      <vt:lpstr>PhenSpinTaylorRD</vt:lpstr>
      <vt:lpstr>SEOBNRv1</vt:lpstr>
      <vt:lpstr>SEOBNRv1</vt:lpstr>
      <vt:lpstr>Frequency Domain Template</vt:lpstr>
      <vt:lpstr>TyalorF1</vt:lpstr>
      <vt:lpstr>TaylorF2</vt:lpstr>
      <vt:lpstr>TaylorF2</vt:lpstr>
      <vt:lpstr>IMRPhenomA</vt:lpstr>
      <vt:lpstr>IMRPhenomA</vt:lpstr>
      <vt:lpstr>IMRPhenomA</vt:lpstr>
      <vt:lpstr>IMRPhenomB</vt:lpstr>
      <vt:lpstr>IMRPhenomB</vt:lpstr>
      <vt:lpstr>IMRPhenomC</vt:lpstr>
      <vt:lpstr>IMRPhonemC</vt:lpstr>
      <vt:lpstr>IMRPhonemC</vt:lpstr>
      <vt:lpstr>IMRPhenomP</vt:lpstr>
      <vt:lpstr>SpinTaylorF2</vt:lpstr>
      <vt:lpstr>TaylorF2RedSpin</vt:lpstr>
      <vt:lpstr>TaylorF2RedSpin</vt:lpstr>
      <vt:lpstr>TaylorF2RedSpinTidal</vt:lpstr>
      <vt:lpstr>TaylorF2Amp</vt:lpstr>
      <vt:lpstr>TaylorF2Amp</vt:lpstr>
      <vt:lpstr>TaylorF2Amp</vt:lpstr>
      <vt:lpstr>TaylorF2Amp Codes</vt:lpstr>
      <vt:lpstr>Overlap Calculation</vt:lpstr>
      <vt:lpstr>Likelihood Calculation</vt:lpstr>
      <vt:lpstr>Parameter dependence of Overlap</vt:lpstr>
      <vt:lpstr>Remarks</vt:lpstr>
    </vt:vector>
  </TitlesOfParts>
  <Company>R&amp;D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TaylorF2Amp Code</dc:title>
  <dc:creator>Microsoft Corporation</dc:creator>
  <cp:lastModifiedBy>hwlee</cp:lastModifiedBy>
  <cp:revision>79</cp:revision>
  <dcterms:created xsi:type="dcterms:W3CDTF">2006-10-05T04:04:58Z</dcterms:created>
  <dcterms:modified xsi:type="dcterms:W3CDTF">2014-06-21T01:13:03Z</dcterms:modified>
</cp:coreProperties>
</file>