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3" r:id="rId4"/>
    <p:sldId id="264" r:id="rId5"/>
    <p:sldId id="260" r:id="rId6"/>
    <p:sldId id="268" r:id="rId7"/>
    <p:sldId id="262" r:id="rId8"/>
    <p:sldId id="261" r:id="rId9"/>
    <p:sldId id="259" r:id="rId10"/>
    <p:sldId id="265" r:id="rId11"/>
    <p:sldId id="257" r:id="rId12"/>
    <p:sldId id="271" r:id="rId13"/>
    <p:sldId id="273" r:id="rId14"/>
    <p:sldId id="269" r:id="rId15"/>
  </p:sldIdLst>
  <p:sldSz cx="9144000" cy="6858000" type="screen4x3"/>
  <p:notesSz cx="6797675" cy="99266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橋一郎" initials="高橋一郎" lastIdx="1" clrIdx="0">
    <p:extLst>
      <p:ext uri="{19B8F6BF-5375-455C-9EA6-DF929625EA0E}">
        <p15:presenceInfo xmlns:p15="http://schemas.microsoft.com/office/powerpoint/2012/main" userId="d5d9fd4d1e9e25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5" autoAdjust="0"/>
    <p:restoredTop sz="94892" autoAdjust="0"/>
  </p:normalViewPr>
  <p:slideViewPr>
    <p:cSldViewPr snapToGrid="0" snapToObjects="1">
      <p:cViewPr varScale="1">
        <p:scale>
          <a:sx n="81" d="100"/>
          <a:sy n="81" d="100"/>
        </p:scale>
        <p:origin x="1534" y="4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8C852-891D-4424-836F-02EE68F6F7A1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5BEA-65DB-4666-A769-CCF93AEC7A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56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DF910-B361-4D98-A071-17F4585A3976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0F122-DEDF-4301-AA92-34C58E23A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1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98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87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94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1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23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66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70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39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96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87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53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95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63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F122-DEDF-4301-AA92-34C58E23AAA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20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27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92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12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19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96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0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96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9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67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55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102905E-491D-7B4E-B9B6-6C5E16D65CC8}" type="datetimeFigureOut">
              <a:rPr kumimoji="1" lang="ja-JP" altLang="en-US" smtClean="0"/>
              <a:t>2014/6/20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02F4187-E61A-1647-9901-BDE57CE0254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117595" y="6248444"/>
            <a:ext cx="881963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7200" dirty="0" smtClean="0">
                <a:solidFill>
                  <a:schemeClr val="bg1"/>
                </a:solidFill>
              </a:rPr>
              <a:t>AROMA-W</a:t>
            </a:r>
            <a:endParaRPr kumimoji="1" lang="ja-JP" altLang="en-US" sz="72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Ichiro Takahashi</a:t>
            </a:r>
          </a:p>
          <a:p>
            <a:r>
              <a:rPr lang="en-US" altLang="ja-JP" dirty="0" err="1" smtClean="0">
                <a:solidFill>
                  <a:schemeClr val="bg1"/>
                </a:solidFill>
              </a:rPr>
              <a:t>Takanori</a:t>
            </a:r>
            <a:r>
              <a:rPr lang="en-US" altLang="ja-JP" dirty="0" smtClean="0">
                <a:solidFill>
                  <a:schemeClr val="bg1"/>
                </a:solidFill>
              </a:rPr>
              <a:t> Sakamoto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for the AROMA team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(Aoyama </a:t>
            </a:r>
            <a:r>
              <a:rPr lang="en-US" altLang="ja-JP" dirty="0" err="1" smtClean="0">
                <a:solidFill>
                  <a:schemeClr val="bg1"/>
                </a:solidFill>
              </a:rPr>
              <a:t>Gakuin</a:t>
            </a:r>
            <a:r>
              <a:rPr lang="en-US" altLang="ja-JP" dirty="0" smtClean="0">
                <a:solidFill>
                  <a:schemeClr val="bg1"/>
                </a:solidFill>
              </a:rPr>
              <a:t> University)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5789965"/>
            <a:ext cx="9108504" cy="5348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5301" y="1196752"/>
            <a:ext cx="322887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87" y="1196752"/>
            <a:ext cx="878561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グループ化 8"/>
          <p:cNvGrpSpPr/>
          <p:nvPr/>
        </p:nvGrpSpPr>
        <p:grpSpPr>
          <a:xfrm>
            <a:off x="32428" y="1484784"/>
            <a:ext cx="702436" cy="4176464"/>
            <a:chOff x="78905" y="1484784"/>
            <a:chExt cx="702436" cy="4176464"/>
          </a:xfrm>
        </p:grpSpPr>
        <p:cxnSp>
          <p:nvCxnSpPr>
            <p:cNvPr id="6" name="直線矢印コネクタ 5"/>
            <p:cNvCxnSpPr/>
            <p:nvPr/>
          </p:nvCxnSpPr>
          <p:spPr>
            <a:xfrm flipH="1">
              <a:off x="531168" y="1484784"/>
              <a:ext cx="8384" cy="417646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78905" y="3563724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90</a:t>
              </a:r>
              <a:r>
                <a:rPr kumimoji="1" lang="en-US" altLang="ja-JP" sz="2000" b="1" dirty="0" smtClean="0"/>
                <a:t>°</a:t>
              </a:r>
              <a:endParaRPr kumimoji="1" lang="ja-JP" altLang="en-US" sz="2000" b="1" dirty="0"/>
            </a:p>
          </p:txBody>
        </p:sp>
      </p:grpSp>
      <p:grpSp>
        <p:nvGrpSpPr>
          <p:cNvPr id="8" name="グループ化 33"/>
          <p:cNvGrpSpPr/>
          <p:nvPr/>
        </p:nvGrpSpPr>
        <p:grpSpPr>
          <a:xfrm>
            <a:off x="4211960" y="1731127"/>
            <a:ext cx="1152128" cy="545745"/>
            <a:chOff x="4211960" y="1763524"/>
            <a:chExt cx="1152128" cy="545745"/>
          </a:xfrm>
        </p:grpSpPr>
        <p:cxnSp>
          <p:nvCxnSpPr>
            <p:cNvPr id="9" name="直線矢印コネクタ 8"/>
            <p:cNvCxnSpPr/>
            <p:nvPr/>
          </p:nvCxnSpPr>
          <p:spPr>
            <a:xfrm>
              <a:off x="4211960" y="2051556"/>
              <a:ext cx="1152128" cy="257713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4642543" y="1763524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C000"/>
                  </a:solidFill>
                </a:rPr>
                <a:t>30°</a:t>
              </a:r>
              <a:endParaRPr kumimoji="1" lang="ja-JP" alt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1" name="グループ化 34"/>
          <p:cNvGrpSpPr/>
          <p:nvPr/>
        </p:nvGrpSpPr>
        <p:grpSpPr>
          <a:xfrm>
            <a:off x="3272788" y="2276872"/>
            <a:ext cx="702436" cy="1728192"/>
            <a:chOff x="2696724" y="2193786"/>
            <a:chExt cx="702436" cy="2459350"/>
          </a:xfrm>
        </p:grpSpPr>
        <p:cxnSp>
          <p:nvCxnSpPr>
            <p:cNvPr id="12" name="直線矢印コネクタ 11"/>
            <p:cNvCxnSpPr/>
            <p:nvPr/>
          </p:nvCxnSpPr>
          <p:spPr>
            <a:xfrm flipV="1">
              <a:off x="2987824" y="2193786"/>
              <a:ext cx="360040" cy="245935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2696724" y="3054128"/>
              <a:ext cx="702436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C000"/>
                  </a:solidFill>
                </a:rPr>
                <a:t>45°</a:t>
              </a:r>
              <a:endParaRPr kumimoji="1" lang="ja-JP" alt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グループ化 26"/>
          <p:cNvGrpSpPr/>
          <p:nvPr/>
        </p:nvGrpSpPr>
        <p:grpSpPr>
          <a:xfrm>
            <a:off x="3930543" y="2323329"/>
            <a:ext cx="1327720" cy="1847112"/>
            <a:chOff x="3930543" y="2323329"/>
            <a:chExt cx="1327720" cy="1847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12618">
              <a:off x="3978011" y="2382780"/>
              <a:ext cx="1215123" cy="1787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正方形/長方形 15"/>
            <p:cNvSpPr/>
            <p:nvPr/>
          </p:nvSpPr>
          <p:spPr>
            <a:xfrm rot="16924199">
              <a:off x="3673777" y="2580095"/>
              <a:ext cx="1841251" cy="1327720"/>
            </a:xfrm>
            <a:prstGeom prst="rect">
              <a:avLst/>
            </a:prstGeom>
            <a:noFill/>
            <a:ln w="508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円/楕円 16"/>
          <p:cNvSpPr/>
          <p:nvPr/>
        </p:nvSpPr>
        <p:spPr>
          <a:xfrm>
            <a:off x="4860032" y="335699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9" name="グループ化 5"/>
          <p:cNvGrpSpPr/>
          <p:nvPr/>
        </p:nvGrpSpPr>
        <p:grpSpPr>
          <a:xfrm>
            <a:off x="899592" y="5877272"/>
            <a:ext cx="8064896" cy="462826"/>
            <a:chOff x="539552" y="5805264"/>
            <a:chExt cx="8064896" cy="462826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539552" y="5805264"/>
              <a:ext cx="8064896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4211960" y="5867980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120°</a:t>
              </a:r>
              <a:endParaRPr kumimoji="1" lang="ja-JP" altLang="en-US" sz="2000" b="1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498589" y="306350"/>
            <a:ext cx="841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FFFF"/>
                </a:solidFill>
              </a:rPr>
              <a:t>Overlaid image of AROMA-W and Swift/BAT </a:t>
            </a:r>
            <a:endParaRPr kumimoji="1" lang="ja-JP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33" y="1589538"/>
            <a:ext cx="6135155" cy="428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32" y="1587514"/>
            <a:ext cx="6134819" cy="42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765029" y="319236"/>
            <a:ext cx="7590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</a:rPr>
              <a:t>SN 2014J </a:t>
            </a:r>
            <a:r>
              <a:rPr lang="en-US" altLang="ja-JP" sz="4000" dirty="0" smtClean="0">
                <a:solidFill>
                  <a:schemeClr val="bg1"/>
                </a:solidFill>
              </a:rPr>
              <a:t>was visible by AROMA-W!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226" y="5861973"/>
            <a:ext cx="610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AROMA-W K2 </a:t>
            </a:r>
            <a:r>
              <a:rPr lang="en-US" altLang="ja-JP" sz="2000" dirty="0" smtClean="0">
                <a:solidFill>
                  <a:schemeClr val="bg1"/>
                </a:solidFill>
              </a:rPr>
              <a:t>combined image (Jan. 28,  800 s exposure)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47547" y="5215642"/>
            <a:ext cx="198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M82 with SN 2014J</a:t>
            </a:r>
          </a:p>
          <a:p>
            <a:r>
              <a:rPr lang="en-US" altLang="ja-JP" dirty="0">
                <a:solidFill>
                  <a:srgbClr val="FFFFFF"/>
                </a:solidFill>
              </a:rPr>
              <a:t>(</a:t>
            </a:r>
            <a:r>
              <a:rPr lang="en-US" altLang="ja-JP" dirty="0" smtClean="0">
                <a:solidFill>
                  <a:srgbClr val="FFFFFF"/>
                </a:solidFill>
              </a:rPr>
              <a:t>Jan. 21 )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en-US" altLang="ja-JP" dirty="0" err="1" smtClean="0">
                <a:solidFill>
                  <a:schemeClr val="bg1"/>
                </a:solidFill>
              </a:rPr>
              <a:t>Goobar</a:t>
            </a:r>
            <a:r>
              <a:rPr lang="en-US" altLang="ja-JP" dirty="0" smtClean="0">
                <a:solidFill>
                  <a:schemeClr val="bg1"/>
                </a:solidFill>
              </a:rPr>
              <a:t> et al. 2014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2722" r="7420" b="10260"/>
          <a:stretch/>
        </p:blipFill>
        <p:spPr>
          <a:xfrm rot="16200000">
            <a:off x="6217639" y="2296118"/>
            <a:ext cx="3045605" cy="2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395288" y="1125538"/>
            <a:ext cx="8208962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908175" y="188913"/>
            <a:ext cx="49688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smtClean="0">
                <a:solidFill>
                  <a:schemeClr val="bg1"/>
                </a:solidFill>
              </a:rPr>
              <a:t>Analysis pipeline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828675" y="1293813"/>
            <a:ext cx="2735263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CF Memory in DSRL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562725" y="1277938"/>
            <a:ext cx="17272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Analysis PC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114800" y="1293813"/>
            <a:ext cx="17272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Transfer PC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3609975" y="149701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5986463" y="14382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84213" y="765175"/>
            <a:ext cx="2376487" cy="431800"/>
          </a:xfrm>
          <a:prstGeom prst="rect">
            <a:avLst/>
          </a:prstGeom>
          <a:solidFill>
            <a:srgbClr val="FF00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smtClean="0">
                <a:solidFill>
                  <a:srgbClr val="FFFFFF"/>
                </a:solidFill>
              </a:rPr>
              <a:t>Data transfer</a:t>
            </a:r>
            <a:endParaRPr lang="en-US" altLang="ja-JP" sz="2400" b="1" smtClean="0">
              <a:solidFill>
                <a:srgbClr val="FFFFFF"/>
              </a:solidFill>
            </a:endParaRPr>
          </a:p>
        </p:txBody>
      </p: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3563938" y="5556108"/>
            <a:ext cx="5508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600" dirty="0" smtClean="0">
                <a:solidFill>
                  <a:srgbClr val="FFFFFF"/>
                </a:solidFill>
              </a:rPr>
              <a:t>　</a:t>
            </a:r>
            <a:r>
              <a:rPr lang="en-US" altLang="ja-JP" sz="2800" dirty="0" smtClean="0">
                <a:solidFill>
                  <a:srgbClr val="FFFFFF"/>
                </a:solidFill>
              </a:rPr>
              <a:t>These processes are automated</a:t>
            </a:r>
            <a:endParaRPr lang="en-US" altLang="ja-JP" sz="2400" dirty="0" smtClean="0">
              <a:solidFill>
                <a:srgbClr val="FFFFFF"/>
              </a:solidFill>
            </a:endParaRPr>
          </a:p>
        </p:txBody>
      </p:sp>
      <p:sp>
        <p:nvSpPr>
          <p:cNvPr id="89120" name="Rectangle 32"/>
          <p:cNvSpPr>
            <a:spLocks noChangeArrowheads="1"/>
          </p:cNvSpPr>
          <p:nvPr/>
        </p:nvSpPr>
        <p:spPr bwMode="auto">
          <a:xfrm>
            <a:off x="5435600" y="2205038"/>
            <a:ext cx="2376488" cy="431800"/>
          </a:xfrm>
          <a:prstGeom prst="rect">
            <a:avLst/>
          </a:prstGeom>
          <a:solidFill>
            <a:srgbClr val="33CC33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smtClean="0">
                <a:solidFill>
                  <a:srgbClr val="FFFFFF"/>
                </a:solidFill>
              </a:rPr>
              <a:t>Analysis</a:t>
            </a:r>
            <a:endParaRPr lang="en-US" altLang="ja-JP" sz="3200" b="1" smtClean="0">
              <a:solidFill>
                <a:srgbClr val="FFFFFF"/>
              </a:solidFill>
            </a:endParaRP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4246564" y="2580265"/>
            <a:ext cx="4772746" cy="28082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3CC33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ja-JP" sz="3600" smtClean="0">
              <a:solidFill>
                <a:srgbClr val="FFFFFF"/>
              </a:solidFill>
            </a:endParaRP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5580063" y="4764088"/>
            <a:ext cx="1944687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Photometry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6960175" y="2869912"/>
            <a:ext cx="1944687" cy="71120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Selection of comparison star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4572001" y="2963863"/>
            <a:ext cx="1871662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Star detection</a:t>
            </a:r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5580063" y="3441701"/>
            <a:ext cx="720725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6516688" y="433228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>
            <a:off x="6443663" y="32512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5075238" y="3900488"/>
            <a:ext cx="30257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Make Star positional list</a:t>
            </a:r>
          </a:p>
        </p:txBody>
      </p:sp>
      <p:sp>
        <p:nvSpPr>
          <p:cNvPr id="89124" name="AutoShape 36"/>
          <p:cNvSpPr>
            <a:spLocks noChangeArrowheads="1"/>
          </p:cNvSpPr>
          <p:nvPr/>
        </p:nvSpPr>
        <p:spPr bwMode="auto">
          <a:xfrm>
            <a:off x="3563938" y="3789363"/>
            <a:ext cx="574675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ja-JP" sz="2000" smtClean="0">
              <a:solidFill>
                <a:srgbClr val="FFFFFF"/>
              </a:solidFill>
            </a:endParaRP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468313" y="2565400"/>
            <a:ext cx="2881312" cy="38877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366FF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539750" y="4652963"/>
            <a:ext cx="27368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FFFF"/>
                </a:solidFill>
              </a:rPr>
              <a:t>Tri-color resolution 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1044575" y="5454650"/>
            <a:ext cx="17272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FFFF"/>
                </a:solidFill>
              </a:rPr>
              <a:t>Positional correction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933450" y="3860800"/>
            <a:ext cx="1944688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Data reduction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1044575" y="2852738"/>
            <a:ext cx="1727200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RAW to FITS conversion</a:t>
            </a: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1909763" y="35099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1909763" y="5094288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1909763" y="4302125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323850" y="2276475"/>
            <a:ext cx="3168650" cy="360363"/>
          </a:xfrm>
          <a:prstGeom prst="rect">
            <a:avLst/>
          </a:prstGeom>
          <a:solidFill>
            <a:srgbClr val="3366FF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smtClean="0">
                <a:solidFill>
                  <a:srgbClr val="FFFFFF"/>
                </a:solidFill>
              </a:rPr>
              <a:t>Image processing</a:t>
            </a:r>
            <a:endParaRPr lang="en-US" altLang="ja-JP" sz="3600" b="1" smtClean="0">
              <a:solidFill>
                <a:srgbClr val="FFFFFF"/>
              </a:solidFill>
            </a:endParaRPr>
          </a:p>
        </p:txBody>
      </p:sp>
      <p:sp>
        <p:nvSpPr>
          <p:cNvPr id="89134" name="AutoShape 46"/>
          <p:cNvSpPr>
            <a:spLocks/>
          </p:cNvSpPr>
          <p:nvPr/>
        </p:nvSpPr>
        <p:spPr bwMode="auto">
          <a:xfrm rot="-5400000">
            <a:off x="4321175" y="-2224087"/>
            <a:ext cx="503237" cy="8497888"/>
          </a:xfrm>
          <a:prstGeom prst="rightBrace">
            <a:avLst>
              <a:gd name="adj1" fmla="val 140720"/>
              <a:gd name="adj2" fmla="val 82213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0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-36513" y="5418138"/>
            <a:ext cx="3532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EOS 5D + EF 200mm  20sec </a:t>
            </a:r>
          </a:p>
        </p:txBody>
      </p:sp>
      <p:pic>
        <p:nvPicPr>
          <p:cNvPr id="113667" name="Picture 3" descr="capella_orig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8939" r="5513" b="8939"/>
          <a:stretch>
            <a:fillRect/>
          </a:stretch>
        </p:blipFill>
        <p:spPr bwMode="auto">
          <a:xfrm>
            <a:off x="76200" y="1822450"/>
            <a:ext cx="52292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4" descr="capella_pickup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8939" r="5513" b="8939"/>
          <a:stretch>
            <a:fillRect/>
          </a:stretch>
        </p:blipFill>
        <p:spPr bwMode="auto">
          <a:xfrm>
            <a:off x="76200" y="1809750"/>
            <a:ext cx="522922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948488" y="1984375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smtClean="0">
                <a:solidFill>
                  <a:srgbClr val="FFFFFF"/>
                </a:solidFill>
              </a:rPr>
              <a:t>～</a:t>
            </a:r>
            <a:r>
              <a:rPr lang="en-US" altLang="ja-JP" sz="2400" smtClean="0">
                <a:solidFill>
                  <a:srgbClr val="FFFFFF"/>
                </a:solidFill>
              </a:rPr>
              <a:t>5000 objects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How to search variable </a:t>
            </a:r>
            <a:r>
              <a:rPr lang="en-US" altLang="ja-JP" dirty="0" smtClean="0">
                <a:solidFill>
                  <a:schemeClr val="bg1"/>
                </a:solidFill>
              </a:rPr>
              <a:t>stars and OTs 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2627313" y="3524250"/>
            <a:ext cx="431800" cy="334963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V="1">
            <a:off x="2627313" y="2487613"/>
            <a:ext cx="2808287" cy="1036637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2627313" y="3859213"/>
            <a:ext cx="2808287" cy="1368425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891930" y="6278563"/>
            <a:ext cx="52957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dirty="0" smtClean="0">
                <a:solidFill>
                  <a:srgbClr val="FFFFFF"/>
                </a:solidFill>
              </a:rPr>
              <a:t>Search  OTs and variable stars </a:t>
            </a:r>
            <a:endParaRPr lang="en-US" altLang="ja-JP" sz="2800" b="1" dirty="0" smtClean="0">
              <a:solidFill>
                <a:srgbClr val="99CC00"/>
              </a:solidFill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107950" y="955675"/>
            <a:ext cx="9577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FFFF"/>
                </a:solidFill>
              </a:rPr>
              <a:t>AROMA-W monitor the flux of all the objects in the F.O.V.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-36513" y="1477963"/>
            <a:ext cx="11620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FFFFFF"/>
                </a:solidFill>
              </a:rPr>
              <a:t>5D image</a:t>
            </a:r>
          </a:p>
        </p:txBody>
      </p:sp>
      <p:pic>
        <p:nvPicPr>
          <p:cNvPr id="113679" name="Picture 15" descr="capella_pickup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487613"/>
            <a:ext cx="381635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5435600" y="1625600"/>
            <a:ext cx="361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rgbClr val="FFFFFF"/>
                </a:solidFill>
              </a:rPr>
              <a:t>Threshold </a:t>
            </a:r>
            <a:r>
              <a:rPr lang="ja-JP" altLang="en-US" sz="2000" smtClean="0">
                <a:solidFill>
                  <a:srgbClr val="FFFFFF"/>
                </a:solidFill>
              </a:rPr>
              <a:t>：</a:t>
            </a:r>
            <a:r>
              <a:rPr lang="en-US" altLang="ja-JP" sz="2000" smtClean="0">
                <a:solidFill>
                  <a:srgbClr val="FFFFFF"/>
                </a:solidFill>
              </a:rPr>
              <a:t>1.5σ 4 pixels over</a:t>
            </a:r>
          </a:p>
        </p:txBody>
      </p:sp>
      <p:sp>
        <p:nvSpPr>
          <p:cNvPr id="113681" name="AutoShape 17"/>
          <p:cNvSpPr>
            <a:spLocks/>
          </p:cNvSpPr>
          <p:nvPr/>
        </p:nvSpPr>
        <p:spPr bwMode="auto">
          <a:xfrm>
            <a:off x="6932613" y="1484313"/>
            <a:ext cx="300037" cy="719137"/>
          </a:xfrm>
          <a:prstGeom prst="rightBrace">
            <a:avLst>
              <a:gd name="adj1" fmla="val 48025"/>
              <a:gd name="adj2" fmla="val 52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H="1">
            <a:off x="4716463" y="3500438"/>
            <a:ext cx="2089150" cy="647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grpSp>
        <p:nvGrpSpPr>
          <p:cNvPr id="113683" name="Group 19"/>
          <p:cNvGrpSpPr>
            <a:grpSpLocks/>
          </p:cNvGrpSpPr>
          <p:nvPr/>
        </p:nvGrpSpPr>
        <p:grpSpPr bwMode="auto">
          <a:xfrm>
            <a:off x="395288" y="2346325"/>
            <a:ext cx="4335462" cy="3214688"/>
            <a:chOff x="3060" y="2295"/>
            <a:chExt cx="2731" cy="2025"/>
          </a:xfrm>
        </p:grpSpPr>
        <p:pic>
          <p:nvPicPr>
            <p:cNvPr id="113684" name="Picture 20" descr="star_f94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2295"/>
              <a:ext cx="2700" cy="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685" name="Text Box 21"/>
            <p:cNvSpPr txBox="1">
              <a:spLocks noChangeArrowheads="1"/>
            </p:cNvSpPr>
            <p:nvPr/>
          </p:nvSpPr>
          <p:spPr bwMode="auto">
            <a:xfrm>
              <a:off x="4377" y="3566"/>
              <a:ext cx="1414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000000"/>
                  </a:solidFill>
                </a:rPr>
                <a:t>Red</a:t>
              </a:r>
              <a:r>
                <a:rPr lang="ja-JP" altLang="en-US" sz="2400" smtClean="0">
                  <a:solidFill>
                    <a:srgbClr val="000000"/>
                  </a:solidFill>
                </a:rPr>
                <a:t>：</a:t>
              </a:r>
              <a:r>
                <a:rPr lang="en-US" altLang="ja-JP" sz="2400" smtClean="0">
                  <a:solidFill>
                    <a:srgbClr val="000000"/>
                  </a:solidFill>
                </a:rPr>
                <a:t>R band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000000"/>
                  </a:solidFill>
                </a:rPr>
                <a:t>Green</a:t>
              </a:r>
              <a:r>
                <a:rPr lang="ja-JP" altLang="en-US" sz="2400" smtClean="0">
                  <a:solidFill>
                    <a:srgbClr val="000000"/>
                  </a:solidFill>
                </a:rPr>
                <a:t>：</a:t>
              </a:r>
              <a:r>
                <a:rPr lang="en-US" altLang="ja-JP" sz="2400" smtClean="0">
                  <a:solidFill>
                    <a:srgbClr val="000000"/>
                  </a:solidFill>
                </a:rPr>
                <a:t>W band</a:t>
              </a:r>
            </a:p>
          </p:txBody>
        </p:sp>
      </p:grpSp>
      <p:sp>
        <p:nvSpPr>
          <p:cNvPr id="113687" name="AutoShape 23"/>
          <p:cNvSpPr>
            <a:spLocks noChangeArrowheads="1"/>
          </p:cNvSpPr>
          <p:nvPr/>
        </p:nvSpPr>
        <p:spPr bwMode="auto">
          <a:xfrm>
            <a:off x="3107637" y="6381750"/>
            <a:ext cx="647700" cy="476250"/>
          </a:xfrm>
          <a:prstGeom prst="rightArrow">
            <a:avLst>
              <a:gd name="adj1" fmla="val 50000"/>
              <a:gd name="adj2" fmla="val 34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>
              <a:solidFill>
                <a:srgbClr val="FFFFFF"/>
              </a:solidFill>
            </a:endParaRP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468313" y="5854700"/>
            <a:ext cx="523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FFFFFF"/>
                </a:solidFill>
              </a:rPr>
              <a:t>By monitoring these light curves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2178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113671" grpId="0" animBg="1"/>
      <p:bldP spid="113672" grpId="0" animBg="1"/>
      <p:bldP spid="113673" grpId="0" animBg="1"/>
      <p:bldP spid="113674" grpId="0"/>
      <p:bldP spid="113680" grpId="0"/>
      <p:bldP spid="113681" grpId="0" animBg="1"/>
      <p:bldP spid="113682" grpId="0" animBg="1"/>
      <p:bldP spid="113687" grpId="0" animBg="1"/>
      <p:bldP spid="1136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610"/>
            <a:ext cx="8229600" cy="1143000"/>
          </a:xfrm>
        </p:spPr>
        <p:txBody>
          <a:bodyPr/>
          <a:lstStyle/>
          <a:p>
            <a:r>
              <a:rPr lang="en-US" altLang="ja-JP" b="1" dirty="0">
                <a:solidFill>
                  <a:srgbClr val="FFFFFF"/>
                </a:solidFill>
              </a:rPr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71062"/>
            <a:ext cx="8229600" cy="5024259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AROMA-W is a wide-field optical monitor using multiple DSRL Cameras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AROMA-W 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has very wide FOV, about </a:t>
            </a:r>
            <a:r>
              <a:rPr lang="en-US" altLang="ja-JP" dirty="0" smtClean="0">
                <a:solidFill>
                  <a:srgbClr val="FFFF00"/>
                </a:solidFill>
              </a:rPr>
              <a:t>45°×30° 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single shot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AROMA-W’s  3σ 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limit V magnitude is </a:t>
            </a:r>
            <a:r>
              <a:rPr lang="en-US" altLang="ja-JP" dirty="0">
                <a:solidFill>
                  <a:srgbClr val="FFFF00"/>
                </a:solidFill>
              </a:rPr>
              <a:t>12 to 13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 for 100 seconds exposure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en-US" altLang="ja-JP" dirty="0">
                <a:solidFill>
                  <a:srgbClr val="FFFFFF"/>
                </a:solidFill>
              </a:rPr>
              <a:t>S</a:t>
            </a:r>
            <a:r>
              <a:rPr lang="en-US" altLang="ja-JP" dirty="0" smtClean="0">
                <a:solidFill>
                  <a:srgbClr val="FFFFFF"/>
                </a:solidFill>
              </a:rPr>
              <a:t>cience </a:t>
            </a:r>
            <a:r>
              <a:rPr lang="en-US" altLang="ja-JP" dirty="0">
                <a:solidFill>
                  <a:srgbClr val="FFFFFF"/>
                </a:solidFill>
              </a:rPr>
              <a:t>objectives of </a:t>
            </a:r>
            <a:r>
              <a:rPr lang="en-US" altLang="ja-JP" dirty="0" smtClean="0">
                <a:solidFill>
                  <a:srgbClr val="FFFFFF"/>
                </a:solidFill>
              </a:rPr>
              <a:t>AROMA-W:</a:t>
            </a:r>
            <a:r>
              <a:rPr lang="ja-JP" altLang="en-US" dirty="0" smtClean="0">
                <a:solidFill>
                  <a:srgbClr val="FFFFFF"/>
                </a:solidFill>
              </a:rPr>
              <a:t> </a:t>
            </a:r>
            <a:endParaRPr lang="en-US" altLang="ja-JP" dirty="0" smtClean="0">
              <a:solidFill>
                <a:srgbClr val="FFFFFF"/>
              </a:solidFill>
            </a:endParaRPr>
          </a:p>
          <a:p>
            <a:pPr lvl="1"/>
            <a:r>
              <a:rPr lang="en-US" altLang="ja-JP" dirty="0">
                <a:solidFill>
                  <a:srgbClr val="FFFF00"/>
                </a:solidFill>
              </a:rPr>
              <a:t>Follow-up optical observation of GW </a:t>
            </a:r>
            <a:r>
              <a:rPr lang="en-US" altLang="ja-JP" dirty="0" smtClean="0">
                <a:solidFill>
                  <a:srgbClr val="FFFF00"/>
                </a:solidFill>
              </a:rPr>
              <a:t>triggers</a:t>
            </a:r>
          </a:p>
          <a:p>
            <a:pPr lvl="2"/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AROMA-W 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can cover </a:t>
            </a:r>
            <a:r>
              <a:rPr lang="en-US" altLang="ja-JP" dirty="0" smtClean="0">
                <a:solidFill>
                  <a:srgbClr val="FFFF00"/>
                </a:solidFill>
              </a:rPr>
              <a:t>3σ conf. </a:t>
            </a:r>
            <a:r>
              <a:rPr lang="en-US" altLang="ja-JP" dirty="0">
                <a:solidFill>
                  <a:srgbClr val="FFFF00"/>
                </a:solidFill>
              </a:rPr>
              <a:t>level area 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of GW transients at once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FFFF"/>
                </a:solidFill>
              </a:rPr>
              <a:t>Optical </a:t>
            </a:r>
            <a:r>
              <a:rPr lang="en-US" altLang="ja-JP" dirty="0">
                <a:solidFill>
                  <a:srgbClr val="FFFFFF"/>
                </a:solidFill>
              </a:rPr>
              <a:t>observation </a:t>
            </a:r>
            <a:r>
              <a:rPr lang="en-US" altLang="ja-JP" dirty="0">
                <a:solidFill>
                  <a:srgbClr val="FFFF00"/>
                </a:solidFill>
              </a:rPr>
              <a:t>before and during </a:t>
            </a:r>
            <a:r>
              <a:rPr lang="en-US" altLang="ja-JP" dirty="0" smtClean="0">
                <a:solidFill>
                  <a:srgbClr val="FFFF00"/>
                </a:solidFill>
              </a:rPr>
              <a:t>GRBs</a:t>
            </a:r>
            <a:endParaRPr lang="en-US" altLang="ja-JP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Currently, AROMA-W is 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chasing 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the Swift pointing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lvl="1"/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It covers 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about </a:t>
            </a:r>
            <a:r>
              <a:rPr lang="en-US" altLang="ja-JP" dirty="0" smtClean="0">
                <a:solidFill>
                  <a:srgbClr val="FFFF00"/>
                </a:solidFill>
              </a:rPr>
              <a:t>1/10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of the </a:t>
            </a:r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BAT FOV. </a:t>
            </a:r>
          </a:p>
          <a:p>
            <a:r>
              <a:rPr lang="en-US" altLang="ja-JP" dirty="0" smtClean="0">
                <a:solidFill>
                  <a:schemeClr val="bg1">
                    <a:lumMod val="95000"/>
                  </a:schemeClr>
                </a:solidFill>
              </a:rPr>
              <a:t>Basically analysis pipeline have already developed.</a:t>
            </a: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838" y="274638"/>
            <a:ext cx="8564978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AROMA-W</a:t>
            </a:r>
            <a:r>
              <a:rPr kumimoji="1" lang="en-US" altLang="ja-JP" dirty="0" smtClean="0">
                <a:solidFill>
                  <a:schemeClr val="bg1"/>
                </a:solidFill>
              </a:rPr>
              <a:t>: 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(</a:t>
            </a:r>
            <a:r>
              <a:rPr kumimoji="1" lang="en-US" altLang="ja-JP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GU </a:t>
            </a:r>
            <a:r>
              <a:rPr kumimoji="1" lang="en-US" altLang="ja-JP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obotic </a:t>
            </a:r>
            <a:r>
              <a:rPr kumimoji="1" lang="en-US" altLang="ja-JP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ptical </a:t>
            </a:r>
            <a:r>
              <a:rPr kumimoji="1" lang="en-US" altLang="ja-JP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onitor for </a:t>
            </a:r>
            <a:r>
              <a:rPr kumimoji="1" lang="en-US" altLang="ja-JP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strophysical objects, </a:t>
            </a:r>
            <a:r>
              <a:rPr kumimoji="1" lang="en-US" altLang="ja-JP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ide-field)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5" descr="C:\Users\shun\Desktop\Evernote Camera Roll 20131123 223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38" y="2523321"/>
            <a:ext cx="5248505" cy="393637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3838" y="1529920"/>
            <a:ext cx="8564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Wide field optical monitor: </a:t>
            </a:r>
          </a:p>
          <a:p>
            <a:r>
              <a:rPr lang="en-US" altLang="ja-JP" sz="2400" dirty="0">
                <a:solidFill>
                  <a:srgbClr val="FFFFFF"/>
                </a:solidFill>
              </a:rPr>
              <a:t> </a:t>
            </a:r>
            <a:r>
              <a:rPr lang="en-US" altLang="ja-JP" sz="2400" dirty="0" smtClean="0">
                <a:solidFill>
                  <a:srgbClr val="FFFFFF"/>
                </a:solidFill>
              </a:rPr>
              <a:t>               </a:t>
            </a:r>
            <a:r>
              <a:rPr kumimoji="1" lang="en-US" altLang="ja-JP" sz="2400" dirty="0" smtClean="0">
                <a:solidFill>
                  <a:srgbClr val="FFFFFF"/>
                </a:solidFill>
              </a:rPr>
              <a:t>Commercially availabl</a:t>
            </a:r>
            <a:r>
              <a:rPr lang="en-US" altLang="ja-JP" sz="2400" dirty="0" smtClean="0">
                <a:solidFill>
                  <a:srgbClr val="FFFFFF"/>
                </a:solidFill>
              </a:rPr>
              <a:t>e digital cameras + telescope mount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05173" y="3507442"/>
            <a:ext cx="3423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sz="2000" dirty="0" smtClean="0">
                <a:solidFill>
                  <a:srgbClr val="FFFFFF"/>
                </a:solidFill>
              </a:rPr>
              <a:t>Canon EOS 5D (Two)</a:t>
            </a:r>
          </a:p>
          <a:p>
            <a:pPr lvl="1"/>
            <a:r>
              <a:rPr lang="ja-JP" altLang="en-US" sz="2000" dirty="0">
                <a:solidFill>
                  <a:srgbClr val="FFFFFF"/>
                </a:solidFill>
              </a:rPr>
              <a:t>　</a:t>
            </a:r>
            <a:r>
              <a:rPr lang="en-US" altLang="ja-JP" sz="2000" dirty="0" smtClean="0">
                <a:solidFill>
                  <a:srgbClr val="FFFFFF"/>
                </a:solidFill>
              </a:rPr>
              <a:t>+ 200 mm lens</a:t>
            </a:r>
          </a:p>
          <a:p>
            <a:pPr marL="285750" indent="-285750">
              <a:buFontTx/>
              <a:buChar char="-"/>
            </a:pPr>
            <a:r>
              <a:rPr lang="en-US" altLang="ja-JP" sz="2000" dirty="0" smtClean="0">
                <a:solidFill>
                  <a:srgbClr val="FFFFFF"/>
                </a:solidFill>
              </a:rPr>
              <a:t>Canon EOS 350D (Ten)</a:t>
            </a:r>
          </a:p>
          <a:p>
            <a:r>
              <a:rPr lang="en-US" altLang="ja-JP" sz="2000" dirty="0">
                <a:solidFill>
                  <a:srgbClr val="FFFFFF"/>
                </a:solidFill>
              </a:rPr>
              <a:t>	</a:t>
            </a:r>
            <a:r>
              <a:rPr lang="en-US" altLang="ja-JP" sz="2000" dirty="0" smtClean="0">
                <a:solidFill>
                  <a:srgbClr val="FFFFFF"/>
                </a:solidFill>
              </a:rPr>
              <a:t>   +  100 mm lens</a:t>
            </a:r>
            <a:endParaRPr lang="en-US" altLang="ja-JP" sz="2000" dirty="0">
              <a:solidFill>
                <a:srgbClr val="FFFFFF"/>
              </a:solidFill>
            </a:endParaRPr>
          </a:p>
        </p:txBody>
      </p:sp>
      <p:cxnSp>
        <p:nvCxnSpPr>
          <p:cNvPr id="11" name="直線矢印コネクタ 10"/>
          <p:cNvCxnSpPr>
            <a:stCxn id="12" idx="1"/>
          </p:cNvCxnSpPr>
          <p:nvPr/>
        </p:nvCxnSpPr>
        <p:spPr>
          <a:xfrm flipH="1">
            <a:off x="3174744" y="5340371"/>
            <a:ext cx="2716990" cy="552156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91734" y="4986428"/>
            <a:ext cx="2778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FF"/>
                </a:solidFill>
              </a:rPr>
              <a:t>Mount: Takahashi EM-400 Temma2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cxnSp>
        <p:nvCxnSpPr>
          <p:cNvPr id="14" name="直線矢印コネクタ 13"/>
          <p:cNvCxnSpPr>
            <a:stCxn id="6" idx="1"/>
          </p:cNvCxnSpPr>
          <p:nvPr/>
        </p:nvCxnSpPr>
        <p:spPr>
          <a:xfrm flipH="1">
            <a:off x="2765493" y="4169162"/>
            <a:ext cx="2939680" cy="512181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2780794" y="2997952"/>
            <a:ext cx="3110940" cy="692487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962843" y="2754214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bg1"/>
                </a:solidFill>
              </a:rPr>
              <a:t>SkyShed</a:t>
            </a:r>
            <a:r>
              <a:rPr lang="en-US" altLang="ja-JP" sz="2000" dirty="0" smtClean="0">
                <a:solidFill>
                  <a:schemeClr val="bg1"/>
                </a:solidFill>
              </a:rPr>
              <a:t> POD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C:\Users\shun\Desktop\･ﾆ･鬣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64" y="5179900"/>
            <a:ext cx="8633092" cy="1438848"/>
          </a:xfrm>
          <a:prstGeom prst="rect">
            <a:avLst/>
          </a:prstGeom>
          <a:noFill/>
        </p:spPr>
      </p:pic>
      <p:sp>
        <p:nvSpPr>
          <p:cNvPr id="21" name="正方形/長方形 20"/>
          <p:cNvSpPr/>
          <p:nvPr/>
        </p:nvSpPr>
        <p:spPr>
          <a:xfrm>
            <a:off x="51370" y="5179900"/>
            <a:ext cx="600529" cy="1438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6030"/>
            <a:ext cx="8229600" cy="61145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Observatory Location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31905" y="5107945"/>
            <a:ext cx="368234" cy="348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29494" y="5124128"/>
            <a:ext cx="315027" cy="348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85366" y="1611729"/>
            <a:ext cx="223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AGU Machida Field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40506" y="2152310"/>
            <a:ext cx="3265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sz="2000" dirty="0" smtClean="0">
                <a:solidFill>
                  <a:srgbClr val="FFFFFF"/>
                </a:solidFill>
              </a:rPr>
              <a:t>AGU’s facility (free internet, electricity, ..) </a:t>
            </a:r>
          </a:p>
          <a:p>
            <a:pPr marL="285750" indent="-285750">
              <a:buFontTx/>
              <a:buChar char="-"/>
            </a:pPr>
            <a:r>
              <a:rPr lang="en-US" altLang="ja-JP" sz="2000" dirty="0">
                <a:solidFill>
                  <a:srgbClr val="FFFFFF"/>
                </a:solidFill>
              </a:rPr>
              <a:t>Good </a:t>
            </a:r>
            <a:r>
              <a:rPr lang="en-US" altLang="ja-JP" sz="2000" dirty="0" smtClean="0">
                <a:solidFill>
                  <a:srgbClr val="FFFFFF"/>
                </a:solidFill>
              </a:rPr>
              <a:t>viewing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000" dirty="0" smtClean="0">
                <a:solidFill>
                  <a:srgbClr val="FFFFFF"/>
                </a:solidFill>
              </a:rPr>
              <a:t>Relatively away from a city light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03270" y="5640512"/>
            <a:ext cx="0" cy="909749"/>
          </a:xfrm>
          <a:prstGeom prst="straightConnector1">
            <a:avLst/>
          </a:prstGeom>
          <a:ln w="44450"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86602" y="5896129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30°</a:t>
            </a:r>
            <a:endParaRPr kumimoji="1" lang="ja-JP" altLang="en-US" sz="20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t="21459" r="11310"/>
          <a:stretch/>
        </p:blipFill>
        <p:spPr>
          <a:xfrm>
            <a:off x="51370" y="1076616"/>
            <a:ext cx="5680938" cy="3422232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651899" y="3470564"/>
            <a:ext cx="421828" cy="367146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52853" y="3315583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FF00"/>
                </a:solidFill>
              </a:rPr>
              <a:t>7.5km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27" name="星 5 26"/>
          <p:cNvSpPr/>
          <p:nvPr/>
        </p:nvSpPr>
        <p:spPr>
          <a:xfrm>
            <a:off x="887435" y="3046737"/>
            <a:ext cx="423827" cy="42382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71331" y="51241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9981" y="509762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95310" y="512412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28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91959" y="1017415"/>
            <a:ext cx="8638257" cy="5316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6757"/>
            <a:ext cx="8229600" cy="788675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Observatory System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4" name="Picture 7" descr="P10007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65"/>
          <a:stretch>
            <a:fillRect/>
          </a:stretch>
        </p:blipFill>
        <p:spPr bwMode="auto">
          <a:xfrm>
            <a:off x="507593" y="2042387"/>
            <a:ext cx="3613854" cy="3137460"/>
          </a:xfrm>
          <a:prstGeom prst="rect">
            <a:avLst/>
          </a:prstGeom>
          <a:noFill/>
        </p:spPr>
      </p:pic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689695" y="2656692"/>
            <a:ext cx="1113442" cy="84450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176713"/>
            <a:r>
              <a:rPr lang="en-US" altLang="ja-JP" sz="1400" dirty="0" smtClean="0"/>
              <a:t>PC1</a:t>
            </a:r>
          </a:p>
          <a:p>
            <a:pPr algn="ctr" defTabSz="4176713"/>
            <a:r>
              <a:rPr lang="en-US" altLang="ja-JP" sz="1400" dirty="0" smtClean="0"/>
              <a:t>Control</a:t>
            </a:r>
            <a:endParaRPr lang="ja-JP" altLang="en-US" sz="1400" dirty="0"/>
          </a:p>
          <a:p>
            <a:pPr algn="ctr" defTabSz="4176713"/>
            <a:r>
              <a:rPr lang="en-US" altLang="ja-JP" sz="1050" dirty="0"/>
              <a:t>+</a:t>
            </a:r>
          </a:p>
          <a:p>
            <a:pPr algn="ctr" defTabSz="4176713"/>
            <a:r>
              <a:rPr lang="en-US" altLang="ja-JP" sz="1400" dirty="0" smtClean="0"/>
              <a:t>Data Transfer</a:t>
            </a:r>
            <a:endParaRPr lang="ja-JP" altLang="en-US" sz="1400" dirty="0"/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467544" y="1994230"/>
            <a:ext cx="3697381" cy="3043767"/>
          </a:xfrm>
          <a:prstGeom prst="rect">
            <a:avLst/>
          </a:prstGeom>
          <a:noFill/>
          <a:ln w="3175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ja-JP" altLang="ja-JP" sz="1000"/>
          </a:p>
        </p:txBody>
      </p:sp>
      <p:sp>
        <p:nvSpPr>
          <p:cNvPr id="9" name="正方形/長方形 8"/>
          <p:cNvSpPr/>
          <p:nvPr/>
        </p:nvSpPr>
        <p:spPr>
          <a:xfrm>
            <a:off x="1432326" y="2816848"/>
            <a:ext cx="1727651" cy="84408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455489" y="1320855"/>
            <a:ext cx="1261104" cy="481389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176713"/>
            <a:r>
              <a:rPr lang="en-US" altLang="ja-JP" sz="1400" dirty="0" smtClean="0"/>
              <a:t>PC2</a:t>
            </a:r>
            <a:endParaRPr lang="en-US" altLang="ja-JP" sz="800" dirty="0"/>
          </a:p>
          <a:p>
            <a:pPr algn="ctr" defTabSz="4176713"/>
            <a:r>
              <a:rPr lang="en-US" altLang="ja-JP" sz="1400" dirty="0" smtClean="0"/>
              <a:t>Data Transfer</a:t>
            </a:r>
            <a:endParaRPr lang="ja-JP" altLang="en-US" sz="14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47892" y="3338493"/>
            <a:ext cx="445043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>
                <a:solidFill>
                  <a:srgbClr val="FF0000"/>
                </a:solidFill>
              </a:rPr>
              <a:t>5D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44261" y="3348622"/>
            <a:ext cx="553367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>
                <a:solidFill>
                  <a:srgbClr val="FF0000"/>
                </a:solidFill>
              </a:rPr>
              <a:t>5D2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113005" y="2366108"/>
            <a:ext cx="685184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>
                <a:solidFill>
                  <a:srgbClr val="FFFF00"/>
                </a:solidFill>
              </a:rPr>
              <a:t>Kiss</a:t>
            </a:r>
            <a:r>
              <a:rPr lang="en-US" altLang="ja-JP" sz="1400"/>
              <a:t> </a:t>
            </a:r>
            <a:r>
              <a:rPr lang="en-US" altLang="ja-JP" sz="14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352125" y="2533237"/>
            <a:ext cx="711286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 dirty="0">
                <a:solidFill>
                  <a:srgbClr val="FFFF00"/>
                </a:solidFill>
              </a:rPr>
              <a:t>Kiss</a:t>
            </a:r>
            <a:r>
              <a:rPr lang="en-US" altLang="ja-JP" sz="1400" dirty="0"/>
              <a:t> </a:t>
            </a:r>
            <a:r>
              <a:rPr lang="en-US" altLang="ja-JP" sz="14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497277" y="2486390"/>
            <a:ext cx="708676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 dirty="0">
                <a:solidFill>
                  <a:srgbClr val="FFFF00"/>
                </a:solidFill>
              </a:rPr>
              <a:t>Kiss</a:t>
            </a:r>
            <a:r>
              <a:rPr lang="en-US" altLang="ja-JP" sz="1400" dirty="0"/>
              <a:t> </a:t>
            </a:r>
            <a:r>
              <a:rPr lang="en-US" altLang="ja-JP" sz="14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83381" y="2393963"/>
            <a:ext cx="711286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 dirty="0">
                <a:solidFill>
                  <a:srgbClr val="FFFF00"/>
                </a:solidFill>
              </a:rPr>
              <a:t>Kiss 4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58584" y="3409396"/>
            <a:ext cx="703455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 dirty="0">
                <a:solidFill>
                  <a:srgbClr val="FFFF00"/>
                </a:solidFill>
              </a:rPr>
              <a:t>Kiss</a:t>
            </a:r>
            <a:r>
              <a:rPr lang="en-US" altLang="ja-JP" sz="1400" dirty="0"/>
              <a:t> </a:t>
            </a:r>
            <a:r>
              <a:rPr lang="en-US" altLang="ja-JP" sz="1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99854" y="4400772"/>
            <a:ext cx="711286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 dirty="0">
                <a:solidFill>
                  <a:srgbClr val="FFFF00"/>
                </a:solidFill>
              </a:rPr>
              <a:t>Kiss</a:t>
            </a:r>
            <a:r>
              <a:rPr lang="en-US" altLang="ja-JP" sz="1400" dirty="0"/>
              <a:t> </a:t>
            </a:r>
            <a:r>
              <a:rPr lang="en-US" altLang="ja-JP" sz="14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528600" y="4400772"/>
            <a:ext cx="698235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 dirty="0">
                <a:solidFill>
                  <a:srgbClr val="FFFF00"/>
                </a:solidFill>
              </a:rPr>
              <a:t>Kiss</a:t>
            </a:r>
            <a:r>
              <a:rPr lang="en-US" altLang="ja-JP" sz="1400" dirty="0"/>
              <a:t> </a:t>
            </a:r>
            <a:r>
              <a:rPr lang="en-US" altLang="ja-JP" sz="14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159989" y="3409396"/>
            <a:ext cx="803949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 dirty="0">
                <a:solidFill>
                  <a:srgbClr val="FFFF00"/>
                </a:solidFill>
              </a:rPr>
              <a:t>Kiss</a:t>
            </a:r>
            <a:r>
              <a:rPr lang="en-US" altLang="ja-JP" sz="1400" dirty="0"/>
              <a:t> </a:t>
            </a:r>
            <a:r>
              <a:rPr lang="en-US" altLang="ja-JP" sz="1400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351840" y="4400772"/>
            <a:ext cx="711286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 dirty="0">
                <a:solidFill>
                  <a:srgbClr val="FFFF00"/>
                </a:solidFill>
              </a:rPr>
              <a:t>Kiss</a:t>
            </a:r>
            <a:r>
              <a:rPr lang="en-US" altLang="ja-JP" sz="1400" dirty="0"/>
              <a:t> </a:t>
            </a:r>
            <a:r>
              <a:rPr lang="en-US" altLang="ja-JP" sz="14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494382" y="4400772"/>
            <a:ext cx="717811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1400">
                <a:solidFill>
                  <a:srgbClr val="FFFF00"/>
                </a:solidFill>
              </a:rPr>
              <a:t>Kiss</a:t>
            </a:r>
            <a:r>
              <a:rPr lang="en-US" altLang="ja-JP" sz="1400"/>
              <a:t> </a:t>
            </a:r>
            <a:r>
              <a:rPr lang="en-US" altLang="ja-JP" sz="140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352125" y="2042387"/>
            <a:ext cx="1446064" cy="65418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88451" y="1320855"/>
            <a:ext cx="1261104" cy="481389"/>
          </a:xfrm>
          <a:prstGeom prst="rect">
            <a:avLst/>
          </a:prstGeom>
          <a:noFill/>
          <a:ln w="2540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176713"/>
            <a:r>
              <a:rPr lang="en-US" altLang="ja-JP" sz="1400" dirty="0" smtClean="0"/>
              <a:t>PC3</a:t>
            </a:r>
            <a:endParaRPr lang="en-US" altLang="ja-JP" sz="800" dirty="0"/>
          </a:p>
          <a:p>
            <a:pPr algn="ctr" defTabSz="4176713"/>
            <a:r>
              <a:rPr lang="en-US" altLang="ja-JP" sz="1400" dirty="0" smtClean="0"/>
              <a:t>Data Transfer</a:t>
            </a:r>
            <a:endParaRPr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699853" y="2042387"/>
            <a:ext cx="1506099" cy="65418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97923" y="5280249"/>
            <a:ext cx="1261104" cy="481389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176713"/>
            <a:r>
              <a:rPr lang="en-US" altLang="ja-JP" sz="1400" dirty="0" smtClean="0"/>
              <a:t>PC4</a:t>
            </a:r>
            <a:endParaRPr lang="en-US" altLang="ja-JP" sz="800" dirty="0"/>
          </a:p>
          <a:p>
            <a:pPr algn="ctr" defTabSz="4176713"/>
            <a:r>
              <a:rPr lang="en-US" altLang="ja-JP" sz="1400" dirty="0" smtClean="0"/>
              <a:t>Data Transfer</a:t>
            </a:r>
            <a:endParaRPr lang="ja-JP" altLang="en-US" sz="1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640789" y="2816850"/>
            <a:ext cx="740819" cy="192915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1459019" y="3893135"/>
            <a:ext cx="1686192" cy="823328"/>
          </a:xfrm>
          <a:prstGeom prst="rect">
            <a:avLst/>
          </a:prstGeom>
          <a:noFill/>
          <a:ln w="28575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1670113" y="5280249"/>
            <a:ext cx="1261104" cy="481389"/>
          </a:xfrm>
          <a:prstGeom prst="rect">
            <a:avLst/>
          </a:prstGeom>
          <a:noFill/>
          <a:ln w="25400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176713"/>
            <a:r>
              <a:rPr lang="en-US" altLang="ja-JP" sz="1400" dirty="0" smtClean="0"/>
              <a:t>PC5</a:t>
            </a:r>
            <a:endParaRPr lang="en-US" altLang="ja-JP" sz="800" dirty="0"/>
          </a:p>
          <a:p>
            <a:pPr algn="ctr" defTabSz="4176713"/>
            <a:r>
              <a:rPr lang="en-US" altLang="ja-JP" sz="1400" dirty="0" smtClean="0"/>
              <a:t>Data Transfer</a:t>
            </a:r>
            <a:endParaRPr lang="ja-JP" altLang="en-US" sz="1400" dirty="0"/>
          </a:p>
        </p:txBody>
      </p:sp>
      <p:sp>
        <p:nvSpPr>
          <p:cNvPr id="32" name="正方形/長方形 31"/>
          <p:cNvSpPr/>
          <p:nvPr/>
        </p:nvSpPr>
        <p:spPr>
          <a:xfrm>
            <a:off x="3237885" y="2816850"/>
            <a:ext cx="740819" cy="1929150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3113005" y="5280249"/>
            <a:ext cx="1261104" cy="481389"/>
          </a:xfrm>
          <a:prstGeom prst="rect">
            <a:avLst/>
          </a:prstGeom>
          <a:noFill/>
          <a:ln w="25400" algn="ctr">
            <a:solidFill>
              <a:srgbClr val="604A7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176713"/>
            <a:r>
              <a:rPr lang="en-US" altLang="ja-JP" sz="1400" dirty="0" smtClean="0"/>
              <a:t>PC6</a:t>
            </a:r>
            <a:endParaRPr lang="en-US" altLang="ja-JP" sz="800" dirty="0"/>
          </a:p>
          <a:p>
            <a:pPr algn="ctr" defTabSz="4176713"/>
            <a:r>
              <a:rPr lang="en-US" altLang="ja-JP" sz="1400" dirty="0" smtClean="0"/>
              <a:t>Data Transfer</a:t>
            </a:r>
            <a:endParaRPr lang="ja-JP" altLang="en-US" sz="1400" dirty="0"/>
          </a:p>
        </p:txBody>
      </p:sp>
      <p:cxnSp>
        <p:nvCxnSpPr>
          <p:cNvPr id="36" name="直線コネクタ 35"/>
          <p:cNvCxnSpPr>
            <a:stCxn id="5" idx="1"/>
          </p:cNvCxnSpPr>
          <p:nvPr/>
        </p:nvCxnSpPr>
        <p:spPr>
          <a:xfrm flipH="1">
            <a:off x="4164925" y="3078945"/>
            <a:ext cx="524770" cy="6024"/>
          </a:xfrm>
          <a:prstGeom prst="line">
            <a:avLst/>
          </a:prstGeom>
          <a:ln w="28575" cmpd="sng">
            <a:solidFill>
              <a:srgbClr val="8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241145" y="2117058"/>
            <a:ext cx="16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800040"/>
                </a:solidFill>
              </a:rPr>
              <a:t>Shutter control</a:t>
            </a:r>
            <a:endParaRPr kumimoji="1" lang="ja-JP" altLang="en-US" dirty="0">
              <a:solidFill>
                <a:srgbClr val="800040"/>
              </a:solidFill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 flipV="1">
            <a:off x="4320949" y="2533237"/>
            <a:ext cx="182757" cy="551732"/>
          </a:xfrm>
          <a:prstGeom prst="line">
            <a:avLst/>
          </a:prstGeom>
          <a:ln>
            <a:solidFill>
              <a:srgbClr val="8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2" idx="2"/>
          </p:cNvCxnSpPr>
          <p:nvPr/>
        </p:nvCxnSpPr>
        <p:spPr>
          <a:xfrm>
            <a:off x="3608295" y="4746000"/>
            <a:ext cx="0" cy="53424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30" idx="2"/>
            <a:endCxn id="31" idx="0"/>
          </p:cNvCxnSpPr>
          <p:nvPr/>
        </p:nvCxnSpPr>
        <p:spPr>
          <a:xfrm flipH="1">
            <a:off x="2300665" y="4716463"/>
            <a:ext cx="1450" cy="563786"/>
          </a:xfrm>
          <a:prstGeom prst="line">
            <a:avLst/>
          </a:prstGeom>
          <a:ln>
            <a:solidFill>
              <a:srgbClr val="CCFF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29" idx="2"/>
          </p:cNvCxnSpPr>
          <p:nvPr/>
        </p:nvCxnSpPr>
        <p:spPr>
          <a:xfrm>
            <a:off x="1011199" y="4746000"/>
            <a:ext cx="0" cy="534249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26" idx="2"/>
          </p:cNvCxnSpPr>
          <p:nvPr/>
        </p:nvCxnSpPr>
        <p:spPr>
          <a:xfrm>
            <a:off x="1419003" y="1802244"/>
            <a:ext cx="13323" cy="240143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11" idx="2"/>
            <a:endCxn id="25" idx="0"/>
          </p:cNvCxnSpPr>
          <p:nvPr/>
        </p:nvCxnSpPr>
        <p:spPr>
          <a:xfrm flipH="1">
            <a:off x="3075157" y="1802244"/>
            <a:ext cx="10884" cy="24014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3113005" y="2863696"/>
            <a:ext cx="157669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36258" y="1091255"/>
            <a:ext cx="6201827" cy="510981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6113225" y="2949853"/>
            <a:ext cx="895180" cy="27023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604A7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176713"/>
            <a:r>
              <a:rPr lang="en-US" altLang="ja-JP" sz="1400" dirty="0" smtClean="0"/>
              <a:t>Router</a:t>
            </a:r>
            <a:endParaRPr lang="ja-JP" altLang="en-US" sz="1400" dirty="0"/>
          </a:p>
        </p:txBody>
      </p:sp>
      <p:cxnSp>
        <p:nvCxnSpPr>
          <p:cNvPr id="62" name="直線コネクタ 61"/>
          <p:cNvCxnSpPr>
            <a:stCxn id="58" idx="1"/>
            <a:endCxn id="5" idx="3"/>
          </p:cNvCxnSpPr>
          <p:nvPr/>
        </p:nvCxnSpPr>
        <p:spPr>
          <a:xfrm flipH="1" flipV="1">
            <a:off x="5803137" y="3078945"/>
            <a:ext cx="310088" cy="602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1432326" y="1202711"/>
            <a:ext cx="448894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1447153" y="1202711"/>
            <a:ext cx="0" cy="1181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3061387" y="1192663"/>
            <a:ext cx="0" cy="1181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5921267" y="1202711"/>
            <a:ext cx="0" cy="46861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935083" y="5762325"/>
            <a:ext cx="0" cy="1181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2298295" y="5752277"/>
            <a:ext cx="0" cy="1181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720571" y="5763347"/>
            <a:ext cx="0" cy="11814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935083" y="5888887"/>
            <a:ext cx="498618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円/楕円 81"/>
          <p:cNvSpPr/>
          <p:nvPr/>
        </p:nvSpPr>
        <p:spPr>
          <a:xfrm>
            <a:off x="2352125" y="4779157"/>
            <a:ext cx="201142" cy="2011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直線コネクタ 85"/>
          <p:cNvCxnSpPr/>
          <p:nvPr/>
        </p:nvCxnSpPr>
        <p:spPr>
          <a:xfrm flipV="1">
            <a:off x="2523810" y="4852997"/>
            <a:ext cx="2747741" cy="29457"/>
          </a:xfrm>
          <a:prstGeom prst="line">
            <a:avLst/>
          </a:prstGeom>
          <a:ln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5" idx="2"/>
          </p:cNvCxnSpPr>
          <p:nvPr/>
        </p:nvCxnSpPr>
        <p:spPr>
          <a:xfrm>
            <a:off x="5246416" y="3501198"/>
            <a:ext cx="25135" cy="1351799"/>
          </a:xfrm>
          <a:prstGeom prst="line">
            <a:avLst/>
          </a:prstGeom>
          <a:ln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4223989" y="4188277"/>
            <a:ext cx="108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Mount control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5862200" y="1061845"/>
            <a:ext cx="59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POD</a:t>
            </a:r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841019" y="1578731"/>
            <a:ext cx="18457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Analysis PC</a:t>
            </a:r>
          </a:p>
          <a:p>
            <a:r>
              <a:rPr lang="en-US" altLang="ja-JP" sz="1600" dirty="0" smtClean="0"/>
              <a:t>@ AGU Sagamihara Campus</a:t>
            </a:r>
            <a:endParaRPr kumimoji="1" lang="ja-JP" altLang="en-US" sz="1600" dirty="0"/>
          </a:p>
        </p:txBody>
      </p:sp>
      <p:sp>
        <p:nvSpPr>
          <p:cNvPr id="95" name="曲折矢印 94"/>
          <p:cNvSpPr/>
          <p:nvPr/>
        </p:nvSpPr>
        <p:spPr>
          <a:xfrm rot="16200000" flipV="1">
            <a:off x="7186014" y="2276422"/>
            <a:ext cx="669216" cy="994902"/>
          </a:xfrm>
          <a:prstGeom prst="bentArrow">
            <a:avLst>
              <a:gd name="adj1" fmla="val 13966"/>
              <a:gd name="adj2" fmla="val 25000"/>
              <a:gd name="adj3" fmla="val 25000"/>
              <a:gd name="adj4" fmla="val 473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7" name="図 96" descr="2014-06-04 16.54.0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867" y="3456175"/>
            <a:ext cx="2035933" cy="2714577"/>
          </a:xfrm>
          <a:prstGeom prst="rect">
            <a:avLst/>
          </a:prstGeom>
        </p:spPr>
      </p:pic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3089924" y="1734445"/>
            <a:ext cx="858763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USB2.0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1366842" y="1736383"/>
            <a:ext cx="858763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USB2.0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345431" y="5003621"/>
            <a:ext cx="858763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USB2.0</a:t>
            </a: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617311" y="5005685"/>
            <a:ext cx="858763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USB2.0</a:t>
            </a: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3609846" y="4988909"/>
            <a:ext cx="858763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USB2.0</a:t>
            </a: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3474794" y="2802914"/>
            <a:ext cx="858763" cy="33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B0F0"/>
                </a:solidFill>
              </a:rPr>
              <a:t>USB2.0</a:t>
            </a:r>
          </a:p>
        </p:txBody>
      </p:sp>
    </p:spTree>
    <p:extLst>
      <p:ext uri="{BB962C8B-B14F-4D97-AF65-F5344CB8AC3E}">
        <p14:creationId xmlns:p14="http://schemas.microsoft.com/office/powerpoint/2010/main" val="28753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reen Shot 2013-09-04 at 9.0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45" y="869842"/>
            <a:ext cx="7456955" cy="52596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0558" y="134903"/>
            <a:ext cx="861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FFFF"/>
                </a:solidFill>
              </a:rPr>
              <a:t>Wide filed of view observation in single shot!</a:t>
            </a:r>
            <a:endParaRPr kumimoji="1" lang="ja-JP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3442"/>
            <a:ext cx="8229600" cy="796327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AROMA-W: Sensitivity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grpSp>
        <p:nvGrpSpPr>
          <p:cNvPr id="19" name="Group 92"/>
          <p:cNvGrpSpPr>
            <a:grpSpLocks/>
          </p:cNvGrpSpPr>
          <p:nvPr/>
        </p:nvGrpSpPr>
        <p:grpSpPr bwMode="auto">
          <a:xfrm>
            <a:off x="539750" y="965200"/>
            <a:ext cx="8137525" cy="5892800"/>
            <a:chOff x="310" y="527"/>
            <a:chExt cx="5126" cy="3712"/>
          </a:xfrm>
        </p:grpSpPr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>
              <a:off x="310" y="572"/>
              <a:ext cx="5126" cy="3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24" name="Group 34"/>
            <p:cNvGrpSpPr>
              <a:grpSpLocks/>
            </p:cNvGrpSpPr>
            <p:nvPr/>
          </p:nvGrpSpPr>
          <p:grpSpPr bwMode="auto">
            <a:xfrm>
              <a:off x="310" y="527"/>
              <a:ext cx="5092" cy="3712"/>
              <a:chOff x="113" y="482"/>
              <a:chExt cx="5092" cy="3712"/>
            </a:xfrm>
          </p:grpSpPr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113" y="482"/>
                <a:ext cx="5092" cy="3712"/>
                <a:chOff x="362" y="480"/>
                <a:chExt cx="4786" cy="3513"/>
              </a:xfrm>
            </p:grpSpPr>
            <p:sp>
              <p:nvSpPr>
                <p:cNvPr id="27" name="Rectangle 12"/>
                <p:cNvSpPr>
                  <a:spLocks noChangeArrowheads="1"/>
                </p:cNvSpPr>
                <p:nvPr/>
              </p:nvSpPr>
              <p:spPr bwMode="auto">
                <a:xfrm>
                  <a:off x="4786" y="587"/>
                  <a:ext cx="362" cy="31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749" y="3354"/>
                  <a:ext cx="4082" cy="4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pic>
              <p:nvPicPr>
                <p:cNvPr id="29" name="Picture 5" descr="limit_mag_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" y="587"/>
                  <a:ext cx="4067" cy="30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75" y="3525"/>
                  <a:ext cx="135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3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883" y="3508"/>
                  <a:ext cx="182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3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753" y="3508"/>
                  <a:ext cx="273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100</a:t>
                  </a:r>
                </a:p>
              </p:txBody>
            </p:sp>
            <p:sp>
              <p:nvSpPr>
                <p:cNvPr id="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52" y="3507"/>
                  <a:ext cx="363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1000</a:t>
                  </a:r>
                </a:p>
              </p:txBody>
            </p:sp>
            <p:sp>
              <p:nvSpPr>
                <p:cNvPr id="3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59" y="3490"/>
                  <a:ext cx="499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10000</a:t>
                  </a:r>
                </a:p>
              </p:txBody>
            </p:sp>
            <p:sp>
              <p:nvSpPr>
                <p:cNvPr id="3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19" y="3720"/>
                  <a:ext cx="1694" cy="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>
                      <a:solidFill>
                        <a:schemeClr val="tx1"/>
                      </a:solidFill>
                    </a:rPr>
                    <a:t>Exposure time [sec]</a:t>
                  </a:r>
                </a:p>
              </p:txBody>
            </p:sp>
            <p:sp>
              <p:nvSpPr>
                <p:cNvPr id="3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62" y="1766"/>
                  <a:ext cx="398" cy="8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>
                  <a:spAutoFit/>
                </a:bodyPr>
                <a:lstStyle/>
                <a:p>
                  <a:r>
                    <a:rPr lang="en-US" altLang="ja-JP" sz="3200">
                      <a:solidFill>
                        <a:schemeClr val="tx1"/>
                      </a:solidFill>
                    </a:rPr>
                    <a:t>V Mag</a:t>
                  </a:r>
                  <a:r>
                    <a:rPr lang="en-US" altLang="ja-JP" sz="3200"/>
                    <a:t>.</a:t>
                  </a:r>
                </a:p>
              </p:txBody>
            </p:sp>
            <p:sp>
              <p:nvSpPr>
                <p:cNvPr id="3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94" y="587"/>
                  <a:ext cx="182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3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03" y="1030"/>
                  <a:ext cx="180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15</a:t>
                  </a:r>
                </a:p>
              </p:txBody>
            </p:sp>
            <p:sp>
              <p:nvSpPr>
                <p:cNvPr id="3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03" y="1503"/>
                  <a:ext cx="180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14</a:t>
                  </a:r>
                </a:p>
              </p:txBody>
            </p:sp>
            <p:sp>
              <p:nvSpPr>
                <p:cNvPr id="4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803" y="1975"/>
                  <a:ext cx="180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13</a:t>
                  </a:r>
                </a:p>
              </p:txBody>
            </p:sp>
            <p:sp>
              <p:nvSpPr>
                <p:cNvPr id="4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04" y="2438"/>
                  <a:ext cx="180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12</a:t>
                  </a:r>
                </a:p>
              </p:txBody>
            </p:sp>
            <p:sp>
              <p:nvSpPr>
                <p:cNvPr id="4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11" y="2900"/>
                  <a:ext cx="182" cy="1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11</a:t>
                  </a:r>
                </a:p>
              </p:txBody>
            </p:sp>
            <p:sp>
              <p:nvSpPr>
                <p:cNvPr id="4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94" y="3363"/>
                  <a:ext cx="182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altLang="ja-JP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44" name="Rectangle 22"/>
                <p:cNvSpPr>
                  <a:spLocks noChangeArrowheads="1"/>
                </p:cNvSpPr>
                <p:nvPr/>
              </p:nvSpPr>
              <p:spPr bwMode="auto">
                <a:xfrm>
                  <a:off x="3425" y="723"/>
                  <a:ext cx="1134" cy="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129" y="480"/>
                  <a:ext cx="896" cy="60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800">
                      <a:solidFill>
                        <a:srgbClr val="FF0000"/>
                      </a:solidFill>
                    </a:rPr>
                    <a:t>＋ </a:t>
                  </a:r>
                  <a:r>
                    <a:rPr lang="en-US" altLang="ja-JP" sz="2400">
                      <a:solidFill>
                        <a:srgbClr val="FF0000"/>
                      </a:solidFill>
                    </a:rPr>
                    <a:t>: 5D</a:t>
                  </a:r>
                </a:p>
                <a:p>
                  <a:r>
                    <a:rPr lang="en-US" altLang="ja-JP" sz="3200">
                      <a:solidFill>
                        <a:srgbClr val="33CC33"/>
                      </a:solidFill>
                    </a:rPr>
                    <a:t>×</a:t>
                  </a:r>
                  <a:r>
                    <a:rPr lang="en-US" altLang="ja-JP" sz="2400">
                      <a:solidFill>
                        <a:srgbClr val="33CC33"/>
                      </a:solidFill>
                    </a:rPr>
                    <a:t>:</a:t>
                  </a:r>
                  <a:r>
                    <a:rPr lang="en-US" altLang="ja-JP" sz="2800">
                      <a:solidFill>
                        <a:srgbClr val="33CC33"/>
                      </a:solidFill>
                    </a:rPr>
                    <a:t> </a:t>
                  </a:r>
                  <a:r>
                    <a:rPr lang="en-US" altLang="ja-JP" sz="2400">
                      <a:solidFill>
                        <a:srgbClr val="33CC33"/>
                      </a:solidFill>
                    </a:rPr>
                    <a:t>350D</a:t>
                  </a:r>
                </a:p>
              </p:txBody>
            </p:sp>
          </p:grp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3191" y="3266"/>
                <a:ext cx="7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>
                    <a:solidFill>
                      <a:schemeClr val="tx1"/>
                    </a:solidFill>
                  </a:rPr>
                  <a:t>3σ</a:t>
                </a:r>
                <a:r>
                  <a:rPr lang="ja-JP" altLang="en-US" sz="2400" dirty="0"/>
                  <a:t> </a:t>
                </a:r>
                <a:r>
                  <a:rPr lang="en-US" altLang="ja-JP" sz="2400" dirty="0" smtClean="0">
                    <a:solidFill>
                      <a:schemeClr val="tx1"/>
                    </a:solidFill>
                  </a:rPr>
                  <a:t>limit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0" name="Line 49"/>
          <p:cNvSpPr>
            <a:spLocks noChangeShapeType="1"/>
          </p:cNvSpPr>
          <p:nvPr/>
        </p:nvSpPr>
        <p:spPr bwMode="auto">
          <a:xfrm flipV="1">
            <a:off x="3940981" y="1254125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1" name="Line 52"/>
          <p:cNvSpPr>
            <a:spLocks noChangeShapeType="1"/>
          </p:cNvSpPr>
          <p:nvPr/>
        </p:nvSpPr>
        <p:spPr bwMode="auto">
          <a:xfrm>
            <a:off x="3940981" y="2620963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5437188" y="49974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tx1"/>
                </a:solidFill>
              </a:rPr>
              <a:t>Data of Spring</a:t>
            </a: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4028293" y="1674813"/>
            <a:ext cx="2151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</a:rPr>
              <a:t>Combine </a:t>
            </a:r>
          </a:p>
          <a:p>
            <a:r>
              <a:rPr lang="en-US" altLang="ja-JP" sz="2400" dirty="0">
                <a:solidFill>
                  <a:schemeClr val="tx1"/>
                </a:solidFill>
              </a:rPr>
              <a:t>30 sec images</a:t>
            </a:r>
          </a:p>
        </p:txBody>
      </p:sp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1688458" y="3617446"/>
            <a:ext cx="3095625" cy="2305050"/>
            <a:chOff x="1066" y="2160"/>
            <a:chExt cx="1950" cy="1452"/>
          </a:xfrm>
        </p:grpSpPr>
        <p:sp>
          <p:nvSpPr>
            <p:cNvPr id="47" name="Line 54"/>
            <p:cNvSpPr>
              <a:spLocks noChangeShapeType="1"/>
            </p:cNvSpPr>
            <p:nvPr/>
          </p:nvSpPr>
          <p:spPr bwMode="auto">
            <a:xfrm flipV="1">
              <a:off x="3016" y="2160"/>
              <a:ext cx="0" cy="14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>
              <a:off x="1066" y="2659"/>
              <a:ext cx="1950" cy="0"/>
            </a:xfrm>
            <a:prstGeom prst="lin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>
              <a:off x="1066" y="2160"/>
              <a:ext cx="19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8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creen Shot 2013-02-28 at 7.5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340" y="1727377"/>
            <a:ext cx="4902200" cy="41275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07989" y="584860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 [h]</a:t>
            </a:r>
            <a:endParaRPr kumimoji="1" lang="ja-JP" alt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1168980" y="3669098"/>
            <a:ext cx="110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Dec [</a:t>
            </a:r>
            <a:r>
              <a:rPr kumimoji="1" lang="en-US" altLang="ja-JP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deg</a:t>
            </a:r>
            <a:r>
              <a:rPr kumimoji="1" lang="en-US" altLang="ja-JP" dirty="0" smtClean="0">
                <a:solidFill>
                  <a:srgbClr val="FFFFFF"/>
                </a:solidFill>
                <a:latin typeface="Times New Roman"/>
                <a:cs typeface="Times New Roman"/>
              </a:rPr>
              <a:t>]</a:t>
            </a:r>
            <a:endParaRPr kumimoji="1" lang="ja-JP" alt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46865" y="5493910"/>
            <a:ext cx="176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Camp et al. 2013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タイトル 7"/>
          <p:cNvSpPr txBox="1">
            <a:spLocks noGrp="1"/>
          </p:cNvSpPr>
          <p:nvPr>
            <p:ph type="title"/>
          </p:nvPr>
        </p:nvSpPr>
        <p:spPr>
          <a:xfrm>
            <a:off x="184471" y="655884"/>
            <a:ext cx="8775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FF00"/>
                </a:solidFill>
              </a:rPr>
              <a:t>Follow-up optical observation of GW triggers</a:t>
            </a:r>
            <a:endParaRPr kumimoji="1" lang="ja-JP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Screen Shot 2014-06-17 at 5.29.06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38" y="2369750"/>
            <a:ext cx="4425578" cy="30949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3839" y="1422575"/>
            <a:ext cx="3529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Prompt optical observation of GRBs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5677" y="1407276"/>
            <a:ext cx="359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Search for pre-burst optical emission of GRBs  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pic>
        <p:nvPicPr>
          <p:cNvPr id="9" name="図 8" descr="GRB050525A_lc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43" y="2369749"/>
            <a:ext cx="3888563" cy="311085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402240" y="4362311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CCFFCC"/>
                </a:solidFill>
              </a:rPr>
              <a:t>?</a:t>
            </a:r>
            <a:endParaRPr kumimoji="1" lang="ja-JP" altLang="en-US" sz="4000" dirty="0">
              <a:solidFill>
                <a:srgbClr val="CCFFCC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4416" y="581950"/>
            <a:ext cx="76572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</a:rPr>
              <a:t>O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ptical observation before and during GRBs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3839" y="5480601"/>
            <a:ext cx="333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GRB 080319B: </a:t>
            </a:r>
            <a:r>
              <a:rPr lang="en-US" altLang="ja-JP" dirty="0" err="1" smtClean="0">
                <a:solidFill>
                  <a:srgbClr val="FFFFFF"/>
                </a:solidFill>
              </a:rPr>
              <a:t>Racusin</a:t>
            </a:r>
            <a:r>
              <a:rPr lang="en-US" altLang="ja-JP" dirty="0" smtClean="0">
                <a:solidFill>
                  <a:srgbClr val="FFFFFF"/>
                </a:solidFill>
              </a:rPr>
              <a:t> et al. 2008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05923" y="2763987"/>
            <a:ext cx="146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GRB 050525A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28800" y="4643923"/>
            <a:ext cx="82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X-ray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15758" y="3303477"/>
            <a:ext cx="106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smtClean="0">
                <a:solidFill>
                  <a:srgbClr val="FF0000"/>
                </a:solidFill>
              </a:rPr>
              <a:t>Optical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083" y="66823"/>
            <a:ext cx="4836795" cy="545157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Current Observation Strategy: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55518" y="413093"/>
            <a:ext cx="523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FF00"/>
                </a:solidFill>
              </a:rPr>
              <a:t>Chase the Swift pointing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5413" y="1195635"/>
            <a:ext cx="696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FF"/>
                </a:solidFill>
              </a:rPr>
              <a:t>- Swift’s pointing information is available through GCN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57" y="2702518"/>
            <a:ext cx="6023147" cy="402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834873" y="2747275"/>
            <a:ext cx="1585499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176713"/>
            <a:r>
              <a:rPr lang="en-US" altLang="ja-JP" sz="2000" dirty="0">
                <a:solidFill>
                  <a:srgbClr val="FF0000"/>
                </a:solidFill>
              </a:rPr>
              <a:t>Red : 5D</a:t>
            </a:r>
          </a:p>
          <a:p>
            <a:pPr defTabSz="4176713"/>
            <a:r>
              <a:rPr lang="en-US" altLang="ja-JP" sz="2000" dirty="0">
                <a:solidFill>
                  <a:srgbClr val="FFFF00"/>
                </a:solidFill>
              </a:rPr>
              <a:t>Yellow </a:t>
            </a:r>
            <a:r>
              <a:rPr lang="en-US" altLang="ja-JP" sz="2000" dirty="0" smtClean="0">
                <a:solidFill>
                  <a:srgbClr val="FFFF00"/>
                </a:solidFill>
              </a:rPr>
              <a:t>:</a:t>
            </a:r>
            <a:r>
              <a:rPr lang="ja-JP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350D</a:t>
            </a:r>
            <a:endParaRPr lang="en-US" altLang="ja-JP" sz="2000" dirty="0">
              <a:solidFill>
                <a:srgbClr val="FFFF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2384" y="1908252"/>
            <a:ext cx="7910188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</a:rPr>
              <a:t>Test observation: 2014-01-28 16:58 UT: Swift’s target SN2014J</a:t>
            </a:r>
            <a:endParaRPr kumimoji="1" lang="ja-JP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2.8"/>
</p:tagLst>
</file>

<file path=ppt/theme/theme1.xml><?xml version="1.0" encoding="utf-8"?>
<a:theme xmlns:a="http://schemas.openxmlformats.org/drawingml/2006/main" name="GW_template_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GW_template_simple.thmx</Template>
  <TotalTime>3002</TotalTime>
  <Words>522</Words>
  <Application>Microsoft Office PowerPoint</Application>
  <PresentationFormat>画面に合わせる (4:3)</PresentationFormat>
  <Paragraphs>168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GW_template_simple</vt:lpstr>
      <vt:lpstr>AROMA-W</vt:lpstr>
      <vt:lpstr>AROMA-W: (AGU Robotic Optical Monitor for Astrophysical objects, Wide-field)</vt:lpstr>
      <vt:lpstr>Observatory Location</vt:lpstr>
      <vt:lpstr>Observatory System</vt:lpstr>
      <vt:lpstr>PowerPoint プレゼンテーション</vt:lpstr>
      <vt:lpstr>AROMA-W: Sensitivity</vt:lpstr>
      <vt:lpstr>Follow-up optical observation of GW triggers</vt:lpstr>
      <vt:lpstr>PowerPoint プレゼンテーション</vt:lpstr>
      <vt:lpstr>Current Observation Strategy:</vt:lpstr>
      <vt:lpstr>PowerPoint プレゼンテーション</vt:lpstr>
      <vt:lpstr>PowerPoint プレゼンテーション</vt:lpstr>
      <vt:lpstr>PowerPoint プレゼンテーション</vt:lpstr>
      <vt:lpstr>How to search variable stars and OTs </vt:lpstr>
      <vt:lpstr>Summary</vt:lpstr>
    </vt:vector>
  </TitlesOfParts>
  <Company>青山学院大学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坂本 貴紀</dc:creator>
  <cp:lastModifiedBy>高橋一郎</cp:lastModifiedBy>
  <cp:revision>194</cp:revision>
  <cp:lastPrinted>2014-06-19T19:21:19Z</cp:lastPrinted>
  <dcterms:created xsi:type="dcterms:W3CDTF">2014-06-17T07:50:14Z</dcterms:created>
  <dcterms:modified xsi:type="dcterms:W3CDTF">2014-06-20T08:11:11Z</dcterms:modified>
</cp:coreProperties>
</file>