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717" r:id="rId2"/>
    <p:sldMasterId id="2147483735" r:id="rId3"/>
  </p:sldMasterIdLst>
  <p:notesMasterIdLst>
    <p:notesMasterId r:id="rId26"/>
  </p:notesMasterIdLst>
  <p:sldIdLst>
    <p:sldId id="406" r:id="rId4"/>
    <p:sldId id="383" r:id="rId5"/>
    <p:sldId id="426" r:id="rId6"/>
    <p:sldId id="369" r:id="rId7"/>
    <p:sldId id="427" r:id="rId8"/>
    <p:sldId id="428" r:id="rId9"/>
    <p:sldId id="429" r:id="rId10"/>
    <p:sldId id="412" r:id="rId11"/>
    <p:sldId id="442" r:id="rId12"/>
    <p:sldId id="438" r:id="rId13"/>
    <p:sldId id="439" r:id="rId14"/>
    <p:sldId id="440" r:id="rId15"/>
    <p:sldId id="441" r:id="rId16"/>
    <p:sldId id="404" r:id="rId17"/>
    <p:sldId id="405" r:id="rId18"/>
    <p:sldId id="413" r:id="rId19"/>
    <p:sldId id="436" r:id="rId20"/>
    <p:sldId id="432" r:id="rId21"/>
    <p:sldId id="433" r:id="rId22"/>
    <p:sldId id="435" r:id="rId23"/>
    <p:sldId id="434" r:id="rId24"/>
    <p:sldId id="437" r:id="rId2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9" d="100"/>
          <a:sy n="89" d="100"/>
        </p:scale>
        <p:origin x="-352" y="-104"/>
      </p:cViewPr>
      <p:guideLst>
        <p:guide orient="horz" pos="4155"/>
        <p:guide pos="56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3C74F-72CB-5744-B901-8EA538EAC44C}" type="datetimeFigureOut">
              <a:rPr kumimoji="1" lang="ja-JP" altLang="en-US" smtClean="0"/>
              <a:t>6/20/14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59696-43BA-9045-AAA4-9FB8B7A4B8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58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37"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19993" indent="-276920" defTabSz="913837"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07681" indent="-221536" defTabSz="913837"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550754" indent="-221536" defTabSz="913837"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1993826" indent="-221536" defTabSz="913837"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436899" indent="-221536" defTabSz="913837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879971" indent="-221536" defTabSz="913837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323044" indent="-221536" defTabSz="913837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766116" indent="-221536" defTabSz="913837" fontAlgn="base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0CBE839B-10BF-E849-87D7-D0E81D1E8676}" type="slidenum">
              <a:rPr lang="en-US" altLang="ja-JP" sz="1200"/>
              <a:pPr/>
              <a:t>7</a:t>
            </a:fld>
            <a:endParaRPr lang="en-US" altLang="ja-JP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58" y="4342722"/>
            <a:ext cx="5486084" cy="411495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ja-JP">
                <a:ea typeface="Osaka" charset="0"/>
                <a:cs typeface="Osaka" charset="0"/>
              </a:rPr>
              <a:t>XRF</a:t>
            </a:r>
            <a:r>
              <a:rPr lang="ja-JP" altLang="en-US">
                <a:ea typeface="Osaka" charset="0"/>
                <a:cs typeface="Osaka" charset="0"/>
              </a:rPr>
              <a:t>の例です。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fld id="{1368200A-186B-F945-B383-4CC9C1979BDD}" type="slidenum">
              <a:rPr lang="ja-JP" altLang="en-US"/>
              <a:pPr eaLnBrk="1" hangingPunct="1"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fld id="{1368200A-186B-F945-B383-4CC9C1979BDD}" type="slidenum">
              <a:rPr lang="ja-JP" altLang="en-US">
                <a:solidFill>
                  <a:prstClr val="black"/>
                </a:solidFill>
              </a:rPr>
              <a:pPr eaLnBrk="1" hangingPunct="1"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4118E-7E09-0444-BB0C-7E252D1E439A}" type="slidenum">
              <a:rPr lang="en-US" altLang="ja-JP"/>
              <a:pPr>
                <a:defRPr/>
              </a:pPr>
              <a:t>12</a:t>
            </a:fld>
            <a:endParaRPr lang="en-US" altLang="ja-JP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Calibri" charset="0"/>
              <a:ea typeface="ＭＳ Ｐゴシック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21A133-82C3-8549-828E-BA675C8B561D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>
                <a:latin typeface="Calibri" charset="0"/>
                <a:ea typeface="ＭＳ Ｐゴシック" charset="0"/>
              </a:rPr>
              <a:t>19 + 26 </a:t>
            </a:r>
          </a:p>
          <a:p>
            <a:pPr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ja-JP" altLang="en-US">
                <a:latin typeface="Calibri" charset="0"/>
                <a:ea typeface="ＭＳ Ｐゴシック" charset="0"/>
              </a:rPr>
              <a:t>検出した時の有意度が</a:t>
            </a:r>
            <a:r>
              <a:rPr lang="en-US" altLang="ja-JP">
                <a:latin typeface="Calibri" charset="0"/>
                <a:ea typeface="ＭＳ Ｐゴシック" charset="0"/>
              </a:rPr>
              <a:t>5sigma</a:t>
            </a:r>
            <a:r>
              <a:rPr lang="ja-JP" altLang="en-US">
                <a:latin typeface="Calibri" charset="0"/>
                <a:ea typeface="ＭＳ Ｐゴシック" charset="0"/>
              </a:rPr>
              <a:t>に満たないものは捨てた</a:t>
            </a:r>
          </a:p>
          <a:p>
            <a:pPr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altLang="ja-JP">
                <a:latin typeface="Calibri" charset="0"/>
                <a:ea typeface="ＭＳ Ｐゴシック" charset="0"/>
              </a:rPr>
              <a:t>GRB</a:t>
            </a:r>
            <a:r>
              <a:rPr lang="ja-JP" altLang="en-US">
                <a:latin typeface="Calibri" charset="0"/>
                <a:ea typeface="ＭＳ Ｐゴシック" charset="0"/>
              </a:rPr>
              <a:t>として、銀緯</a:t>
            </a:r>
            <a:r>
              <a:rPr lang="en-US" altLang="ja-JP">
                <a:latin typeface="Calibri" charset="0"/>
                <a:ea typeface="ＭＳ Ｐゴシック" charset="0"/>
              </a:rPr>
              <a:t>+-10°</a:t>
            </a:r>
            <a:r>
              <a:rPr lang="ja-JP" altLang="en-US">
                <a:latin typeface="Calibri" charset="0"/>
                <a:ea typeface="ＭＳ Ｐゴシック" charset="0"/>
              </a:rPr>
              <a:t>より高銀緯であることを条件としている</a:t>
            </a:r>
            <a:r>
              <a:rPr lang="en-US" altLang="ja-JP">
                <a:latin typeface="Calibri" charset="0"/>
                <a:ea typeface="ＭＳ Ｐゴシック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ja-JP" altLang="en-US">
                <a:latin typeface="Calibri" charset="0"/>
                <a:ea typeface="ＭＳ Ｐゴシック" charset="0"/>
              </a:rPr>
              <a:t>銀緯が低いので</a:t>
            </a:r>
            <a:r>
              <a:rPr lang="en-US" altLang="ja-JP">
                <a:latin typeface="Calibri" charset="0"/>
                <a:ea typeface="ＭＳ Ｐゴシック" charset="0"/>
              </a:rPr>
              <a:t>GRB</a:t>
            </a:r>
            <a:r>
              <a:rPr lang="ja-JP" altLang="en-US">
                <a:latin typeface="Calibri" charset="0"/>
                <a:ea typeface="ＭＳ Ｐゴシック" charset="0"/>
              </a:rPr>
              <a:t>から除外されたのは</a:t>
            </a:r>
            <a:r>
              <a:rPr lang="en-US" altLang="ja-JP">
                <a:latin typeface="Calibri" charset="0"/>
                <a:ea typeface="ＭＳ Ｐゴシック" charset="0"/>
              </a:rPr>
              <a:t> 100202 </a:t>
            </a:r>
            <a:r>
              <a:rPr lang="ja-JP" altLang="en-US">
                <a:latin typeface="Calibri" charset="0"/>
                <a:ea typeface="ＭＳ Ｐゴシック" charset="0"/>
              </a:rPr>
              <a:t>と</a:t>
            </a:r>
            <a:r>
              <a:rPr lang="en-US" altLang="ja-JP">
                <a:latin typeface="Calibri" charset="0"/>
                <a:ea typeface="ＭＳ Ｐゴシック" charset="0"/>
              </a:rPr>
              <a:t> 101030 </a:t>
            </a:r>
            <a:r>
              <a:rPr lang="ja-JP" altLang="en-US">
                <a:latin typeface="Calibri" charset="0"/>
                <a:ea typeface="ＭＳ Ｐゴシック" charset="0"/>
              </a:rPr>
              <a:t>のふたつ</a:t>
            </a:r>
            <a:endParaRPr lang="en-US" altLang="ja-JP"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altLang="ja-JP">
                <a:latin typeface="Calibri" charset="0"/>
                <a:ea typeface="ＭＳ Ｐゴシック" charset="0"/>
              </a:rPr>
              <a:t>(</a:t>
            </a:r>
            <a:r>
              <a:rPr lang="ja-JP" altLang="en-US">
                <a:latin typeface="Calibri" charset="0"/>
                <a:ea typeface="ＭＳ Ｐゴシック" charset="0"/>
              </a:rPr>
              <a:t>ただし、銀緯が低くても他の衛星で同時観測されて</a:t>
            </a:r>
            <a:r>
              <a:rPr lang="en-US" altLang="ja-JP">
                <a:latin typeface="Calibri" charset="0"/>
                <a:ea typeface="ＭＳ Ｐゴシック" charset="0"/>
              </a:rPr>
              <a:t>GRB</a:t>
            </a:r>
            <a:r>
              <a:rPr lang="ja-JP" altLang="en-US">
                <a:latin typeface="Calibri" charset="0"/>
                <a:ea typeface="ＭＳ Ｐゴシック" charset="0"/>
              </a:rPr>
              <a:t>として確認されたものは含める</a:t>
            </a:r>
            <a:r>
              <a:rPr lang="en-US" altLang="ja-JP">
                <a:latin typeface="Calibri" charset="0"/>
                <a:ea typeface="ＭＳ Ｐゴシック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altLang="ja-JP">
                <a:latin typeface="Calibri" charset="0"/>
                <a:ea typeface="ＭＳ Ｐゴシック" charset="0"/>
              </a:rPr>
              <a:t>GRB 121225A </a:t>
            </a:r>
            <a:r>
              <a:rPr lang="ja-JP" altLang="en-US">
                <a:latin typeface="Calibri" charset="0"/>
                <a:ea typeface="ＭＳ Ｐゴシック" charset="0"/>
              </a:rPr>
              <a:t>は、後に述べるように</a:t>
            </a:r>
            <a:r>
              <a:rPr lang="en-US" altLang="ja-JP">
                <a:latin typeface="Calibri" charset="0"/>
                <a:ea typeface="ＭＳ Ｐゴシック" charset="0"/>
              </a:rPr>
              <a:t> </a:t>
            </a:r>
            <a:r>
              <a:rPr lang="ja-JP" altLang="en-US">
                <a:latin typeface="Calibri" charset="0"/>
                <a:ea typeface="ＭＳ Ｐゴシック" charset="0"/>
              </a:rPr>
              <a:t>新天体</a:t>
            </a:r>
            <a:r>
              <a:rPr lang="pl-PL" altLang="ja-JP">
                <a:latin typeface="Century Gothic" charset="0"/>
                <a:ea typeface="ヒラギノ丸ゴ Pro W4" charset="0"/>
                <a:cs typeface="ヒラギノ丸ゴ Pro W4" charset="0"/>
              </a:rPr>
              <a:t>Swift J1741.5-6548</a:t>
            </a:r>
            <a:r>
              <a:rPr lang="ja-JP" altLang="en-US">
                <a:latin typeface="Century Gothic" charset="0"/>
                <a:ea typeface="ヒラギノ丸ゴ Pro W4" charset="0"/>
                <a:cs typeface="ヒラギノ丸ゴ Pro W4" charset="0"/>
              </a:rPr>
              <a:t>からの</a:t>
            </a:r>
            <a:r>
              <a:rPr lang="en-US" altLang="ja-JP">
                <a:latin typeface="Century Gothic" charset="0"/>
                <a:ea typeface="ヒラギノ丸ゴ Pro W4" charset="0"/>
                <a:cs typeface="ヒラギノ丸ゴ Pro W4" charset="0"/>
              </a:rPr>
              <a:t>X-ray burst </a:t>
            </a:r>
            <a:r>
              <a:rPr lang="ja-JP" altLang="en-US">
                <a:latin typeface="Century Gothic" charset="0"/>
                <a:ea typeface="ヒラギノ丸ゴ Pro W4" charset="0"/>
                <a:cs typeface="ヒラギノ丸ゴ Pro W4" charset="0"/>
              </a:rPr>
              <a:t>だと考えられるので、除外した</a:t>
            </a:r>
            <a:endParaRPr lang="en-US" altLang="ja-JP">
              <a:latin typeface="Century Gothic" charset="0"/>
              <a:ea typeface="ヒラギノ丸ゴ Pro W4" charset="0"/>
              <a:cs typeface="ヒラギノ丸ゴ Pro W4" charset="0"/>
            </a:endParaRPr>
          </a:p>
          <a:p>
            <a:pPr>
              <a:spcBef>
                <a:spcPct val="0"/>
              </a:spcBef>
            </a:pPr>
            <a:endParaRPr lang="en-US" altLang="ja-JP">
              <a:latin typeface="Century Gothic" charset="0"/>
              <a:ea typeface="ヒラギノ丸ゴ Pro W4" charset="0"/>
              <a:cs typeface="ヒラギノ丸ゴ Pro W4" charset="0"/>
            </a:endParaRPr>
          </a:p>
          <a:p>
            <a:pPr>
              <a:spcBef>
                <a:spcPct val="0"/>
              </a:spcBef>
            </a:pPr>
            <a:endParaRPr lang="en-US" altLang="ja-JP">
              <a:latin typeface="Calibri" charset="0"/>
              <a:ea typeface="ＭＳ Ｐゴシック" charset="0"/>
            </a:endParaRPr>
          </a:p>
        </p:txBody>
      </p:sp>
      <p:sp>
        <p:nvSpPr>
          <p:cNvPr id="205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E5DB14-D502-0445-B094-30E4C6C5635D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4EFDC-9104-CE41-9C35-326040C06105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19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Lets start</a:t>
            </a:r>
            <a:r>
              <a:rPr lang="en-US" altLang="ja-JP" baseline="0" dirty="0" smtClean="0"/>
              <a:t> </a:t>
            </a:r>
            <a:r>
              <a:rPr lang="en-US" altLang="ja-JP" baseline="0" dirty="0" err="1" smtClean="0"/>
              <a:t>intruducion</a:t>
            </a:r>
            <a:r>
              <a:rPr lang="en-US" altLang="ja-JP" baseline="0" dirty="0" smtClean="0"/>
              <a:t> of MAXI mission</a:t>
            </a:r>
          </a:p>
          <a:p>
            <a:r>
              <a:rPr lang="en-US" altLang="ja-JP" baseline="0" dirty="0" smtClean="0"/>
              <a:t>MAXI is the all sky X-ray monitor on board international space station.</a:t>
            </a:r>
          </a:p>
          <a:p>
            <a:r>
              <a:rPr lang="en-US" altLang="ja-JP" baseline="0" dirty="0" smtClean="0"/>
              <a:t>The figure shows the MAXI module on the ISS.</a:t>
            </a:r>
          </a:p>
          <a:p>
            <a:r>
              <a:rPr lang="en-US" altLang="ja-JP" baseline="0" dirty="0" smtClean="0"/>
              <a:t>The picture was taken by the space-shuttle clews.</a:t>
            </a:r>
          </a:p>
          <a:p>
            <a:r>
              <a:rPr lang="en-US" altLang="ja-JP" baseline="0" dirty="0" smtClean="0"/>
              <a:t>The module was placed at the front of the ISS moving direction.,</a:t>
            </a:r>
          </a:p>
          <a:p>
            <a:r>
              <a:rPr lang="en-US" altLang="ja-JP" baseline="0" dirty="0" smtClean="0"/>
              <a:t>It is the first astronomical mission carried out on ISS.</a:t>
            </a:r>
          </a:p>
          <a:p>
            <a:endParaRPr lang="en-US" altLang="ja-JP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F000-6C22-BA4E-A147-8DAD16D5B87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30CB7-EB3A-A248-AF4E-A38D1F52174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620F5-C8B9-5045-A368-FFBE4F25100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8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949325" y="1981200"/>
            <a:ext cx="7661275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>
                <a:ea typeface="Osaka" charset="0"/>
                <a:cs typeface="Osaka" charset="0"/>
              </a:defRPr>
            </a:lvl1pPr>
          </a:lstStyle>
          <a:p>
            <a:fld id="{C6D0F1C8-B07A-1D4F-8475-25C68C6E1C05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CEE0BE-D82E-D94B-BAD9-74917D1C04A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6363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4145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4145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57200" y="4167188"/>
            <a:ext cx="8229600" cy="24145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2470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675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6728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774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582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C40BB-9661-BD4C-A080-09BE77F1AA74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2AAA2-8BB3-534E-944E-1EC5376CD0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6C741-E1C9-1D44-982C-86D327FBD9B4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A0A2C-28C7-F74A-BB7F-F4DFA423C58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4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D419-AFEE-884E-8072-10C31A024BB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71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208EF-3DE2-4E4A-BB0B-8EC5E3D60951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D263-5553-F649-AF08-6D7849CC8F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0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7A273-FD60-254C-B93F-955D0093CE61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958D-052E-1A41-A450-E690D675CE1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3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655F2-71EB-A848-A9D6-B97240482DDB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1F80A-917D-5540-B393-A75513F9146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96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ED5A3-79C3-6A48-A8CA-EFC45ADE7333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EC31E-AA77-F347-979D-4CD6D667459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93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85E0-C1F7-2A47-9EEF-0CE991903814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6117-B43E-674A-8B3D-2816D727337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8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2F3C-8E9F-D34C-9A13-B7FD40E3D342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62F0-B79C-DA41-95C0-FA12F9E70A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19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7105-44AB-3545-8301-8BD2B406AF7F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D4BF-F8B5-344D-99E5-8CDB9AEC8B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82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6051B-773D-994E-A4E8-13E8808310BC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14405-2A6A-E449-B454-12C90244C24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79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A652C-4516-0C4D-9D09-39FB36615C7C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DE0AC-CEF4-AA41-BAA1-8C84369B748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2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74D2A-C3F5-A140-AE89-DFDFE5347CD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0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FA4F-8297-7C43-B561-8497ABAAB42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5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ED9F-A9DA-1244-8CAF-EDE0B2874BF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2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BB8-43A6-B441-A909-9E7CBBC7373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2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129-D4A5-BD4D-A547-2047B64D9FA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2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E153-6D5B-EF48-AD48-85D55B6FC88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0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C89BA-162A-A54E-844B-FE8B50DC717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5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pPr defTabSz="914400"/>
            <a:fld id="{9DFDA2D7-01DC-7641-A746-BE228B3732E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2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704" r:id="rId12"/>
    <p:sldLayoutId id="214748372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3600" kern="12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IS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5647" y="42019"/>
            <a:ext cx="6163008" cy="685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CF1F6">
                  <a:alpha val="91000"/>
                </a:srgbClr>
              </a:gs>
              <a:gs pos="50000">
                <a:schemeClr val="bg1">
                  <a:alpha val="80000"/>
                </a:schemeClr>
              </a:gs>
              <a:gs pos="100000">
                <a:srgbClr val="DCF1F6">
                  <a:alpha val="80000"/>
                </a:srgbClr>
              </a:gs>
            </a:gsLst>
            <a:lin ang="27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9" name="Picture 850" descr="MAXI_new_logo_ver2_03_ki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853" y="80328"/>
            <a:ext cx="1049781" cy="104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2011-07-20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 err="1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Suzaku</a:t>
            </a:r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 2011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935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2A94F-FFEB-534D-8A57-0CED24CEF7EF}" type="datetime1">
              <a:rPr lang="ja-JP" altLang="en-US">
                <a:solidFill>
                  <a:prstClr val="black">
                    <a:tint val="75000"/>
                  </a:prstClr>
                </a:solidFill>
                <a:latin typeface="Corbe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6/20/14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0A9150-0BB3-4241-A020-3555B21BBAD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orbe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orbe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0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jpeg"/><Relationship Id="rId27" Type="http://schemas.openxmlformats.org/officeDocument/2006/relationships/image" Target="../media/image28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24857" y="281825"/>
            <a:ext cx="7561943" cy="1203900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  <a:latin typeface="ヒラギノ角ゴ StdN W8"/>
                <a:ea typeface="ヒラギノ角ゴ StdN W8"/>
                <a:cs typeface="ヒラギノ角ゴ StdN W8"/>
              </a:rPr>
              <a:t>Search </a:t>
            </a:r>
            <a:r>
              <a:rPr lang="en-US" altLang="ja-JP" sz="3200" dirty="0">
                <a:solidFill>
                  <a:prstClr val="black"/>
                </a:solidFill>
                <a:latin typeface="ヒラギノ角ゴ StdN W8"/>
                <a:ea typeface="ヒラギノ角ゴ StdN W8"/>
                <a:cs typeface="ヒラギノ角ゴ StdN W8"/>
              </a:rPr>
              <a:t>for X</a:t>
            </a:r>
            <a:r>
              <a:rPr lang="en-US" altLang="ja-JP" sz="3200" dirty="0" smtClean="0">
                <a:solidFill>
                  <a:prstClr val="black"/>
                </a:solidFill>
                <a:latin typeface="ヒラギノ角ゴ StdN W8"/>
                <a:ea typeface="ヒラギノ角ゴ StdN W8"/>
                <a:cs typeface="ヒラギノ角ゴ StdN W8"/>
              </a:rPr>
              <a:t>-ray </a:t>
            </a:r>
            <a:r>
              <a:rPr lang="en-US" altLang="ja-JP" sz="3200" dirty="0">
                <a:solidFill>
                  <a:prstClr val="black"/>
                </a:solidFill>
                <a:latin typeface="ヒラギノ角ゴ StdN W8"/>
                <a:ea typeface="ヒラギノ角ゴ StdN W8"/>
                <a:cs typeface="ヒラギノ角ゴ StdN W8"/>
              </a:rPr>
              <a:t>counterparts of </a:t>
            </a:r>
            <a:r>
              <a:rPr lang="en-US" altLang="ja-JP" sz="3200" dirty="0" smtClean="0">
                <a:solidFill>
                  <a:prstClr val="black"/>
                </a:solidFill>
                <a:latin typeface="ヒラギノ角ゴ StdN W8"/>
                <a:ea typeface="ヒラギノ角ゴ StdN W8"/>
                <a:cs typeface="ヒラギノ角ゴ StdN W8"/>
              </a:rPr>
              <a:t>GW </a:t>
            </a:r>
            <a:r>
              <a:rPr lang="en-US" altLang="ja-JP" sz="3200" dirty="0" smtClean="0">
                <a:solidFill>
                  <a:prstClr val="black"/>
                </a:solidFill>
                <a:latin typeface="ヒラギノ角ゴ StdN W8"/>
                <a:ea typeface="ヒラギノ角ゴ StdN W8"/>
                <a:cs typeface="ヒラギノ角ゴ StdN W8"/>
              </a:rPr>
              <a:t>events with MAXI</a:t>
            </a:r>
            <a:endParaRPr kumimoji="1" lang="ja-JP" altLang="en-US" sz="3200" dirty="0"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3568703"/>
            <a:ext cx="8323943" cy="17560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280"/>
              </a:lnSpc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Soft X-ray counterparts of GW events</a:t>
            </a:r>
          </a:p>
          <a:p>
            <a:pPr marL="342900" indent="-342900">
              <a:lnSpc>
                <a:spcPts val="3280"/>
              </a:lnSpc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Short </a:t>
            </a:r>
            <a:r>
              <a:rPr lang="en-US" altLang="ja-JP" sz="20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GRB </a:t>
            </a:r>
            <a:r>
              <a:rPr lang="en-US" altLang="ja-JP" sz="20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extended emission</a:t>
            </a:r>
          </a:p>
          <a:p>
            <a:pPr marL="342900" indent="-342900">
              <a:lnSpc>
                <a:spcPts val="3280"/>
              </a:lnSpc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MAXI (Monitor of All-Sky X-ray Image)</a:t>
            </a:r>
          </a:p>
          <a:p>
            <a:pPr marL="342900" indent="-342900">
              <a:lnSpc>
                <a:spcPts val="3280"/>
              </a:lnSpc>
              <a:buFont typeface="Arial"/>
              <a:buChar char="•"/>
            </a:pPr>
            <a:r>
              <a:rPr lang="en-US" altLang="ja-JP" sz="2000" dirty="0" smtClean="0">
                <a:solidFill>
                  <a:prstClr val="black"/>
                </a:solidFill>
                <a:latin typeface="ヒラギノ角ゴ Pro W3"/>
                <a:ea typeface="ヒラギノ角ゴ Pro W3"/>
                <a:cs typeface="ヒラギノ角ゴ Pro W3"/>
              </a:rPr>
              <a:t>WF-MAXI</a:t>
            </a:r>
            <a:endParaRPr lang="ja-JP" altLang="en-US" sz="2000" dirty="0">
              <a:solidFill>
                <a:prstClr val="black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24857" y="2096393"/>
            <a:ext cx="70757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N. </a:t>
            </a:r>
            <a:r>
              <a:rPr lang="en-US" altLang="ja-JP" sz="24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Kawai (Tokyo Tech</a:t>
            </a:r>
            <a:r>
              <a:rPr lang="en-US" altLang="ja-JP" sz="24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)</a:t>
            </a:r>
          </a:p>
          <a:p>
            <a:pPr algn="ctr"/>
            <a:r>
              <a:rPr lang="en-US" altLang="ja-JP" sz="2400" b="1" dirty="0" smtClean="0">
                <a:solidFill>
                  <a:srgbClr val="800000"/>
                </a:solidFill>
                <a:latin typeface="ヒラギノ角ゴ Pro W3"/>
                <a:ea typeface="ヒラギノ角ゴ Pro W3"/>
                <a:cs typeface="ヒラギノ角ゴ Pro W3"/>
              </a:rPr>
              <a:t>on behalf of the MAXI Team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439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700808"/>
            <a:ext cx="8964488" cy="4493450"/>
          </a:xfrm>
          <a:prstGeom prst="rect">
            <a:avLst/>
          </a:prstGeom>
        </p:spPr>
      </p:pic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4687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sz="2800" dirty="0" smtClean="0">
                <a:latin typeface="Candara"/>
                <a:ea typeface="Osaka" charset="0"/>
                <a:cs typeface="Candara"/>
              </a:rPr>
              <a:t>MAXI scans the X-ray sky </a:t>
            </a:r>
            <a:r>
              <a:rPr lang="en-US" altLang="ja-JP" sz="2800" dirty="0">
                <a:latin typeface="Candara"/>
                <a:ea typeface="Osaka" charset="0"/>
                <a:cs typeface="Candara"/>
              </a:rPr>
              <a:t>every 92 min</a:t>
            </a:r>
          </a:p>
          <a:p>
            <a:pPr marL="457200" lvl="1" indent="0">
              <a:buNone/>
            </a:pPr>
            <a:r>
              <a:rPr lang="en-US" altLang="ja-JP" sz="2400" dirty="0" smtClean="0">
                <a:latin typeface="Candara"/>
                <a:ea typeface="Osaka" charset="0"/>
                <a:cs typeface="Candara"/>
              </a:rPr>
              <a:t>~ 85 </a:t>
            </a:r>
            <a:r>
              <a:rPr lang="en-US" altLang="ja-JP" sz="2400" dirty="0">
                <a:latin typeface="Candara"/>
                <a:ea typeface="Osaka" charset="0"/>
                <a:cs typeface="Candara"/>
              </a:rPr>
              <a:t>% (1 </a:t>
            </a:r>
            <a:r>
              <a:rPr lang="en-US" altLang="ja-JP" sz="2400" dirty="0" smtClean="0">
                <a:latin typeface="Candara"/>
                <a:ea typeface="Osaka" charset="0"/>
                <a:cs typeface="Candara"/>
              </a:rPr>
              <a:t>orbit)  	Sensitivity (GSC) 	~  </a:t>
            </a:r>
            <a:r>
              <a:rPr lang="en-US" altLang="ja-JP" sz="2400" dirty="0">
                <a:latin typeface="Candara"/>
                <a:ea typeface="Osaka" charset="0"/>
                <a:cs typeface="Candara"/>
              </a:rPr>
              <a:t>60 </a:t>
            </a:r>
            <a:r>
              <a:rPr lang="en-US" altLang="ja-JP" sz="2400" dirty="0" err="1" smtClean="0">
                <a:latin typeface="Candara"/>
                <a:ea typeface="Osaka" charset="0"/>
                <a:cs typeface="Candara"/>
              </a:rPr>
              <a:t>mCrab</a:t>
            </a:r>
            <a:endParaRPr lang="en-US" altLang="ja-JP" sz="2400" dirty="0">
              <a:latin typeface="Candara"/>
              <a:ea typeface="Osaka" charset="0"/>
              <a:cs typeface="Candara"/>
            </a:endParaRPr>
          </a:p>
          <a:p>
            <a:pPr marL="457200" lvl="1" indent="0">
              <a:buNone/>
            </a:pPr>
            <a:r>
              <a:rPr lang="en-US" altLang="ja-JP" sz="2400" dirty="0" smtClean="0">
                <a:latin typeface="Candara"/>
                <a:ea typeface="Osaka" charset="0"/>
                <a:cs typeface="Candara"/>
              </a:rPr>
              <a:t>~ 95 </a:t>
            </a:r>
            <a:r>
              <a:rPr lang="en-US" altLang="ja-JP" sz="2400" dirty="0">
                <a:latin typeface="Candara"/>
                <a:ea typeface="Osaka" charset="0"/>
                <a:cs typeface="Candara"/>
              </a:rPr>
              <a:t>% (1 day) </a:t>
            </a:r>
            <a:r>
              <a:rPr lang="en-US" altLang="ja-JP" sz="2400" dirty="0" smtClean="0">
                <a:latin typeface="Candara"/>
                <a:ea typeface="Osaka" charset="0"/>
                <a:cs typeface="Candara"/>
              </a:rPr>
              <a:t>							~  </a:t>
            </a:r>
            <a:r>
              <a:rPr lang="en-US" altLang="ja-JP" sz="2400" dirty="0">
                <a:latin typeface="Candara"/>
                <a:ea typeface="Osaka" charset="0"/>
                <a:cs typeface="Candara"/>
              </a:rPr>
              <a:t>15 mCrab</a:t>
            </a:r>
          </a:p>
          <a:p>
            <a:pPr marL="0" indent="0">
              <a:buNone/>
            </a:pPr>
            <a:endParaRPr kumimoji="1" lang="ja-JP" alt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6054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1561" y="1556792"/>
            <a:ext cx="9151938" cy="5040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362" name="図 1" descr="asm_55100_55678_rgb8b_cj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" y="1697286"/>
            <a:ext cx="91440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ss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89" y="1700461"/>
            <a:ext cx="9648825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760413" y="50103"/>
            <a:ext cx="7772400" cy="5857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 MAXI GSC &amp; SSC All-sky Map </a:t>
            </a:r>
            <a:endParaRPr lang="ja-JP" altLang="en-US" dirty="0">
              <a:solidFill>
                <a:srgbClr val="0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andara"/>
              <a:cs typeface="Candara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539552" y="683756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8310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7" descr="kiboearth_iss_big.jpg                                          00284294Macintosh HD                   7C26F6A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b="4636"/>
          <a:stretch>
            <a:fillRect/>
          </a:stretch>
        </p:blipFill>
        <p:spPr bwMode="auto">
          <a:xfrm>
            <a:off x="0" y="76200"/>
            <a:ext cx="5715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8" descr="photo-1_drts.jpg                                               00284294Macintosh HD                   7C26F6A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2057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8"/>
          <a:stretch>
            <a:fillRect/>
          </a:stretch>
        </p:blipFill>
        <p:spPr bwMode="auto">
          <a:xfrm>
            <a:off x="5181600" y="3505200"/>
            <a:ext cx="3886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324350" cy="2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7"/>
          <a:stretch>
            <a:fillRect/>
          </a:stretch>
        </p:blipFill>
        <p:spPr bwMode="auto">
          <a:xfrm>
            <a:off x="1752600" y="4214813"/>
            <a:ext cx="3276600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83" name="AutoShape 15"/>
          <p:cNvSpPr>
            <a:spLocks noChangeArrowheads="1"/>
          </p:cNvSpPr>
          <p:nvPr/>
        </p:nvSpPr>
        <p:spPr bwMode="auto">
          <a:xfrm rot="-4456660">
            <a:off x="2819400" y="2133600"/>
            <a:ext cx="1524000" cy="304800"/>
          </a:xfrm>
          <a:prstGeom prst="rightArrow">
            <a:avLst>
              <a:gd name="adj1" fmla="val 43519"/>
              <a:gd name="adj2" fmla="val 113449"/>
            </a:avLst>
          </a:prstGeom>
          <a:solidFill>
            <a:srgbClr val="FFFF00">
              <a:alpha val="3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 rot="433677">
            <a:off x="4416425" y="1257300"/>
            <a:ext cx="2133600" cy="304800"/>
          </a:xfrm>
          <a:prstGeom prst="rightArrow">
            <a:avLst>
              <a:gd name="adj1" fmla="val 58111"/>
              <a:gd name="adj2" fmla="val 137440"/>
            </a:avLst>
          </a:prstGeom>
          <a:solidFill>
            <a:srgbClr val="FFFF00">
              <a:alpha val="3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 rot="5400000">
            <a:off x="6248400" y="2590800"/>
            <a:ext cx="1752600" cy="685800"/>
          </a:xfrm>
          <a:prstGeom prst="rightArrow">
            <a:avLst>
              <a:gd name="adj1" fmla="val 58111"/>
              <a:gd name="adj2" fmla="val 50176"/>
            </a:avLst>
          </a:prstGeom>
          <a:solidFill>
            <a:srgbClr val="FFFF00">
              <a:alpha val="3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 rot="10800000">
            <a:off x="4343400" y="5029200"/>
            <a:ext cx="1752600" cy="685800"/>
          </a:xfrm>
          <a:prstGeom prst="rightArrow">
            <a:avLst>
              <a:gd name="adj1" fmla="val 58111"/>
              <a:gd name="adj2" fmla="val 50176"/>
            </a:avLst>
          </a:prstGeom>
          <a:solidFill>
            <a:srgbClr val="FFFF00">
              <a:alpha val="3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6248400" y="4191000"/>
            <a:ext cx="2362200" cy="1524000"/>
          </a:xfrm>
          <a:prstGeom prst="roundRect">
            <a:avLst>
              <a:gd name="adj" fmla="val 16667"/>
            </a:avLst>
          </a:prstGeom>
          <a:solidFill>
            <a:srgbClr val="FF0000">
              <a:alpha val="6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</a:rPr>
              <a:t>Nova Alert</a:t>
            </a:r>
          </a:p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</a:rPr>
              <a:t>System</a:t>
            </a:r>
          </a:p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</a:rPr>
              <a:t>&lt; 10 sec (Real)</a:t>
            </a:r>
          </a:p>
          <a:p>
            <a:pPr algn="ctr">
              <a:defRPr/>
            </a:pPr>
            <a:r>
              <a:rPr lang="en-US" altLang="ja-JP" sz="2400" dirty="0">
                <a:solidFill>
                  <a:srgbClr val="FFFFFF"/>
                </a:solidFill>
              </a:rPr>
              <a:t>~ </a:t>
            </a:r>
            <a:r>
              <a:rPr lang="en-US" altLang="ja-JP" sz="2400" dirty="0" smtClean="0">
                <a:solidFill>
                  <a:srgbClr val="FFFFFF"/>
                </a:solidFill>
              </a:rPr>
              <a:t>1.5 </a:t>
            </a:r>
            <a:r>
              <a:rPr lang="en-US" altLang="ja-JP" sz="2400" dirty="0">
                <a:solidFill>
                  <a:srgbClr val="FFFFFF"/>
                </a:solidFill>
              </a:rPr>
              <a:t>h (Stored)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733925" y="425926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33925" y="1768727"/>
            <a:ext cx="11959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TKSC/JAXA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56481" y="4581128"/>
            <a:ext cx="16362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400" dirty="0" smtClean="0">
                <a:latin typeface="Gill Sans"/>
                <a:cs typeface="Gill Sans"/>
              </a:rPr>
              <a:t>Web,</a:t>
            </a:r>
          </a:p>
          <a:p>
            <a:pPr algn="ctr">
              <a:defRPr/>
            </a:pPr>
            <a:r>
              <a:rPr lang="en-US" altLang="ja-JP" dirty="0" smtClean="0">
                <a:latin typeface="Gill Sans"/>
                <a:cs typeface="Gill Sans"/>
              </a:rPr>
              <a:t>Mailing List,</a:t>
            </a:r>
          </a:p>
          <a:p>
            <a:pPr algn="ctr">
              <a:defRPr/>
            </a:pPr>
            <a:r>
              <a:rPr lang="en-US" altLang="ja-JP" dirty="0" err="1" smtClean="0">
                <a:latin typeface="Gill Sans"/>
                <a:cs typeface="Gill Sans"/>
              </a:rPr>
              <a:t>ATel</a:t>
            </a:r>
            <a:r>
              <a:rPr lang="en-US" altLang="ja-JP" dirty="0" smtClean="0">
                <a:latin typeface="Gill Sans"/>
                <a:cs typeface="Gill Sans"/>
              </a:rPr>
              <a:t>, </a:t>
            </a:r>
          </a:p>
          <a:p>
            <a:pPr algn="ctr">
              <a:defRPr/>
            </a:pPr>
            <a:r>
              <a:rPr lang="en-US" altLang="ja-JP" dirty="0" smtClean="0">
                <a:latin typeface="Gill Sans"/>
                <a:cs typeface="Gill Sans"/>
              </a:rPr>
              <a:t>GCN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295611" cy="8325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CCFFCC"/>
                </a:solidFill>
                <a:latin typeface="Candara"/>
                <a:cs typeface="Candara"/>
              </a:rPr>
              <a:t>Nova-Alert </a:t>
            </a:r>
            <a:r>
              <a:rPr lang="en-US" altLang="ja-JP" dirty="0" smtClean="0">
                <a:solidFill>
                  <a:srgbClr val="CCFFCC"/>
                </a:solidFill>
                <a:latin typeface="Candara"/>
                <a:cs typeface="Candara"/>
              </a:rPr>
              <a:t>System</a:t>
            </a:r>
            <a:endParaRPr lang="ja-JP" altLang="en-US" dirty="0">
              <a:solidFill>
                <a:srgbClr val="CCFFCC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20883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651209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651209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651209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4" grpId="0" animBg="1"/>
      <p:bldP spid="7185" grpId="0" animBg="1"/>
      <p:bldP spid="7186" grpId="0" animBg="1"/>
      <p:bldP spid="7187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andara"/>
                <a:cs typeface="Candara"/>
              </a:rPr>
              <a:t> MAXI J0158-744: </a:t>
            </a:r>
            <a:r>
              <a:rPr kumimoji="1" lang="en-US" altLang="ja-JP" sz="3100" dirty="0" smtClean="0">
                <a:latin typeface="Candara"/>
                <a:cs typeface="Candara"/>
              </a:rPr>
              <a:t>unique soft X-ray transient</a:t>
            </a:r>
            <a:endParaRPr kumimoji="1" lang="ja-JP" altLang="en-US" sz="3100" dirty="0">
              <a:latin typeface="Candara"/>
              <a:cs typeface="Candara"/>
            </a:endParaRPr>
          </a:p>
        </p:txBody>
      </p:sp>
      <p:pic>
        <p:nvPicPr>
          <p:cNvPr id="6" name="図 5" descr="maxij015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6921"/>
            <a:ext cx="9144000" cy="47662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8193" y="541210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2011-11-11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05:05:59 (UT)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GRB 111111A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Soft X-ray transient ( &lt; 5 </a:t>
            </a:r>
            <a:r>
              <a:rPr lang="en-US" altLang="ja-JP" sz="2400" dirty="0" err="1" smtClean="0"/>
              <a:t>keV</a:t>
            </a:r>
            <a:r>
              <a:rPr lang="en-US" altLang="ja-JP" sz="2400" dirty="0" smtClean="0"/>
              <a:t>) </a:t>
            </a:r>
          </a:p>
          <a:p>
            <a:pPr>
              <a:buFont typeface="Arial" pitchFamily="34" charset="0"/>
              <a:buChar char="•"/>
            </a:pP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08994" y="1084020"/>
            <a:ext cx="2435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CFFCC"/>
                </a:solidFill>
              </a:rPr>
              <a:t> MAXI GSC All-sky Image</a:t>
            </a:r>
          </a:p>
          <a:p>
            <a:pPr algn="r"/>
            <a:r>
              <a:rPr lang="en-US" altLang="ja-JP" dirty="0" smtClean="0">
                <a:solidFill>
                  <a:srgbClr val="CCFFCC"/>
                </a:solidFill>
              </a:rPr>
              <a:t>Galactic Coordinate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0958" y="5453065"/>
            <a:ext cx="43204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Swift follow-up lead to identification to a star near SMC</a:t>
            </a:r>
          </a:p>
          <a:p>
            <a:r>
              <a:rPr kumimoji="1" lang="en-US" altLang="ja-JP" sz="2400" dirty="0" smtClean="0"/>
              <a:t> (Be star at 60 </a:t>
            </a:r>
            <a:r>
              <a:rPr kumimoji="1" lang="en-US" altLang="ja-JP" sz="2400" dirty="0" err="1" smtClean="0"/>
              <a:t>kpc</a:t>
            </a:r>
            <a:r>
              <a:rPr kumimoji="1"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10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80605" y="952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9BEB31-9A2A-AD4E-84B7-76D64E20ADDA}" type="slidenum">
              <a:rPr lang="en-US" altLang="ja-JP" sz="150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pPr/>
              <a:t>13</a:t>
            </a:fld>
            <a:endParaRPr lang="en-US" altLang="ja-JP" sz="1500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32015" y="6418615"/>
            <a:ext cx="201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 err="1" smtClean="0">
                <a:latin typeface="+mn-lt"/>
                <a:ea typeface="+mn-ea"/>
              </a:rPr>
              <a:t>Morii</a:t>
            </a:r>
            <a:r>
              <a:rPr lang="en-US" altLang="ja-JP" sz="1800" dirty="0" smtClean="0">
                <a:latin typeface="+mn-lt"/>
                <a:ea typeface="+mn-ea"/>
              </a:rPr>
              <a:t> et al. 2013</a:t>
            </a:r>
            <a:endParaRPr kumimoji="1" lang="ja-JP" altLang="en-US" sz="1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524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MAXI J0158–744</a:t>
            </a:r>
            <a:endParaRPr kumimoji="1" lang="ja-JP" altLang="en-US" dirty="0"/>
          </a:p>
        </p:txBody>
      </p:sp>
      <p:pic>
        <p:nvPicPr>
          <p:cNvPr id="5" name="図 4" descr="la111111-062937-1scn_cr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3962599" cy="374245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4653136"/>
            <a:ext cx="4211960" cy="199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2987824" y="908720"/>
            <a:ext cx="1224136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MAXI-GSC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71600" y="4725144"/>
            <a:ext cx="1224136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MAXI-SSC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1840" y="4725144"/>
            <a:ext cx="1224136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MAXI-SSC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528" y="6228020"/>
            <a:ext cx="1224136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T = 200 sec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83768" y="6228020"/>
            <a:ext cx="1440160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T = 1300 sec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5536" y="3862789"/>
            <a:ext cx="1152128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Detection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T = 0 sec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3168352" y="3609528"/>
            <a:ext cx="539552" cy="5395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971600" y="5373216"/>
            <a:ext cx="539552" cy="5395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3096344" y="5373216"/>
            <a:ext cx="539552" cy="5395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5004048" y="1484784"/>
            <a:ext cx="3638544" cy="4968552"/>
            <a:chOff x="5004048" y="1628800"/>
            <a:chExt cx="3638544" cy="4968552"/>
          </a:xfrm>
        </p:grpSpPr>
        <p:pic>
          <p:nvPicPr>
            <p:cNvPr id="9" name="図 8" descr="t000_xr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48" y="1628800"/>
              <a:ext cx="3638544" cy="2407861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6732240" y="1700808"/>
              <a:ext cx="1800200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Swift-XRT image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5004048" y="4221088"/>
              <a:ext cx="3590798" cy="2376264"/>
              <a:chOff x="5004048" y="4077072"/>
              <a:chExt cx="3590798" cy="2376264"/>
            </a:xfrm>
          </p:grpSpPr>
          <p:pic>
            <p:nvPicPr>
              <p:cNvPr id="20" name="図 19" descr="t000_i000_uvot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04048" y="4077072"/>
                <a:ext cx="3590798" cy="2376264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6588224" y="4139788"/>
                <a:ext cx="194421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Swift-UVOT image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5076056" y="3635732"/>
              <a:ext cx="1440160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T = 0.54 day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076056" y="6165304"/>
              <a:ext cx="1440160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T = 0.54 day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308304" y="3356992"/>
              <a:ext cx="1296144" cy="646331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X-ray</a:t>
              </a:r>
            </a:p>
            <a:p>
              <a:r>
                <a:rPr lang="en-US" altLang="ja-JP" dirty="0" smtClean="0">
                  <a:solidFill>
                    <a:schemeClr val="bg1"/>
                  </a:solidFill>
                </a:rPr>
                <a:t>0.3 – 5 </a:t>
              </a:r>
              <a:r>
                <a:rPr lang="en-US" altLang="ja-JP" dirty="0" err="1" smtClean="0">
                  <a:solidFill>
                    <a:schemeClr val="bg1"/>
                  </a:solidFill>
                </a:rPr>
                <a:t>keV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 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524328" y="5877272"/>
              <a:ext cx="1008112" cy="646331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U band</a:t>
              </a:r>
            </a:p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350 nm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6764045" y="4813055"/>
              <a:ext cx="0" cy="330609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5400000">
              <a:off x="6377140" y="5231767"/>
              <a:ext cx="0" cy="330609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6756094" y="2225186"/>
              <a:ext cx="0" cy="330609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5400000">
              <a:off x="6369189" y="2643898"/>
              <a:ext cx="0" cy="330609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38"/>
          <p:cNvSpPr txBox="1"/>
          <p:nvPr/>
        </p:nvSpPr>
        <p:spPr>
          <a:xfrm>
            <a:off x="4716016" y="88955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it-IT" altLang="ja-JP" sz="2800" dirty="0" smtClean="0"/>
              <a:t>Swift follow</a:t>
            </a:r>
            <a:r>
              <a:rPr kumimoji="1" lang="en-US" altLang="ja-JP" sz="2800" dirty="0" smtClean="0"/>
              <a:t>-up observation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925" y="6564134"/>
            <a:ext cx="248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Morii</a:t>
            </a:r>
            <a:r>
              <a:rPr lang="en-US" altLang="ja-JP" dirty="0"/>
              <a:t> </a:t>
            </a:r>
            <a:r>
              <a:rPr lang="en-US" altLang="ja-JP" dirty="0" smtClean="0"/>
              <a:t>et al. in </a:t>
            </a:r>
            <a:r>
              <a:rPr lang="en-US" altLang="ja-JP" dirty="0" err="1" smtClean="0"/>
              <a:t>prepration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984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グループ化 46"/>
          <p:cNvGrpSpPr/>
          <p:nvPr/>
        </p:nvGrpSpPr>
        <p:grpSpPr>
          <a:xfrm>
            <a:off x="165149" y="2098527"/>
            <a:ext cx="4320277" cy="3534635"/>
            <a:chOff x="39256" y="1299819"/>
            <a:chExt cx="6044912" cy="4349752"/>
          </a:xfrm>
        </p:grpSpPr>
        <p:pic>
          <p:nvPicPr>
            <p:cNvPr id="9225" name="図 3" descr="maxi+swift_wabs+bbr_nhfix_flux_fixpileup_fixssch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1299819"/>
              <a:ext cx="5630069" cy="4213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4644008" y="5157192"/>
              <a:ext cx="360040" cy="492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1</a:t>
              </a:r>
              <a:endParaRPr kumimoji="1" lang="ja-JP" altLang="en-US" sz="20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436096" y="5148481"/>
              <a:ext cx="648072" cy="492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10</a:t>
              </a:r>
              <a:endParaRPr kumimoji="1" lang="ja-JP" altLang="en-US" sz="20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99594" y="5157192"/>
              <a:ext cx="3816424" cy="492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          days</a:t>
              </a:r>
              <a:endParaRPr kumimoji="1" lang="ja-JP" altLang="en-US" sz="20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 rot="16200000">
              <a:off x="-1069158" y="2912881"/>
              <a:ext cx="2776660" cy="559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      X-ray  Flux</a:t>
              </a:r>
              <a:endParaRPr kumimoji="1" lang="ja-JP" altLang="en-US" sz="20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563888" y="5148481"/>
              <a:ext cx="792089" cy="4923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0.1</a:t>
              </a:r>
              <a:endParaRPr kumimoji="1" lang="ja-JP" altLang="en-US" sz="2000" dirty="0"/>
            </a:p>
          </p:txBody>
        </p:sp>
        <p:grpSp>
          <p:nvGrpSpPr>
            <p:cNvPr id="46" name="グループ化 45"/>
            <p:cNvGrpSpPr/>
            <p:nvPr/>
          </p:nvGrpSpPr>
          <p:grpSpPr>
            <a:xfrm>
              <a:off x="1036293" y="1586014"/>
              <a:ext cx="4903859" cy="3211138"/>
              <a:chOff x="1036293" y="1586014"/>
              <a:chExt cx="4903859" cy="3211138"/>
            </a:xfrm>
          </p:grpSpPr>
          <p:sp>
            <p:nvSpPr>
              <p:cNvPr id="27" name="円/楕円 26"/>
              <p:cNvSpPr/>
              <p:nvPr/>
            </p:nvSpPr>
            <p:spPr>
              <a:xfrm>
                <a:off x="2338382" y="1586014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3059832" y="1772816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4499992" y="3501008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4932040" y="3429000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5148064" y="3861048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5364088" y="4221088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3" name="円/楕円 32"/>
              <p:cNvSpPr/>
              <p:nvPr/>
            </p:nvSpPr>
            <p:spPr>
              <a:xfrm>
                <a:off x="5436096" y="4581128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5508104" y="4365104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5660504" y="4517504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5724128" y="4365104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grpSp>
            <p:nvGrpSpPr>
              <p:cNvPr id="45" name="グループ化 44"/>
              <p:cNvGrpSpPr/>
              <p:nvPr/>
            </p:nvGrpSpPr>
            <p:grpSpPr>
              <a:xfrm>
                <a:off x="1036293" y="1742959"/>
                <a:ext cx="616942" cy="216024"/>
                <a:chOff x="1036293" y="1742959"/>
                <a:chExt cx="616942" cy="216024"/>
              </a:xfrm>
            </p:grpSpPr>
            <p:sp>
              <p:nvSpPr>
                <p:cNvPr id="17" name="円/楕円 16"/>
                <p:cNvSpPr/>
                <p:nvPr/>
              </p:nvSpPr>
              <p:spPr>
                <a:xfrm>
                  <a:off x="1036293" y="1742959"/>
                  <a:ext cx="216024" cy="21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cxnSp>
              <p:nvCxnSpPr>
                <p:cNvPr id="43" name="直線コネクタ 42"/>
                <p:cNvCxnSpPr>
                  <a:stCxn id="17" idx="6"/>
                </p:cNvCxnSpPr>
                <p:nvPr/>
              </p:nvCxnSpPr>
              <p:spPr>
                <a:xfrm>
                  <a:off x="1252317" y="1850971"/>
                  <a:ext cx="400918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" name="タイトル 35"/>
          <p:cNvSpPr>
            <a:spLocks noGrp="1"/>
          </p:cNvSpPr>
          <p:nvPr>
            <p:ph type="title"/>
          </p:nvPr>
        </p:nvSpPr>
        <p:spPr>
          <a:xfrm>
            <a:off x="457200" y="191545"/>
            <a:ext cx="8229600" cy="153258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MAXI J 0158-744</a:t>
            </a:r>
            <a:br>
              <a:rPr lang="en-US" altLang="ja-JP" dirty="0" smtClean="0"/>
            </a:br>
            <a:r>
              <a:rPr lang="en-US" altLang="ja-JP" dirty="0" smtClean="0"/>
              <a:t>Soft X-ray transient near SMC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1511090" y="1815129"/>
            <a:ext cx="1875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/>
              <a:t>X-ray light </a:t>
            </a:r>
            <a:r>
              <a:rPr lang="en-US" altLang="ja-JP" sz="2000" dirty="0" smtClean="0"/>
              <a:t>curve</a:t>
            </a:r>
            <a:endParaRPr lang="ja-JP" altLang="en-US" sz="20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87689" y="268538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MAXI SSC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70037" y="459077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Swift XRT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997317" y="2685384"/>
            <a:ext cx="693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MAXI</a:t>
            </a:r>
          </a:p>
          <a:p>
            <a:r>
              <a:rPr lang="en-US" altLang="ja-JP" dirty="0" smtClean="0"/>
              <a:t>G</a:t>
            </a:r>
            <a:r>
              <a:rPr kumimoji="1" lang="en-US" altLang="ja-JP" dirty="0" smtClean="0"/>
              <a:t>SC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0" y="6483906"/>
            <a:ext cx="17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Morii</a:t>
            </a:r>
            <a:r>
              <a:rPr lang="en-US" altLang="ja-JP" dirty="0"/>
              <a:t> </a:t>
            </a:r>
            <a:r>
              <a:rPr lang="en-US" altLang="ja-JP" dirty="0" smtClean="0"/>
              <a:t>et al. </a:t>
            </a:r>
            <a:r>
              <a:rPr lang="en-US" altLang="ja-JP" dirty="0"/>
              <a:t> </a:t>
            </a:r>
            <a:r>
              <a:rPr lang="en-US" altLang="ja-JP" dirty="0" smtClean="0"/>
              <a:t>2013</a:t>
            </a:r>
            <a:endParaRPr kumimoji="1" lang="ja-JP" altLang="en-US" dirty="0"/>
          </a:p>
        </p:txBody>
      </p:sp>
      <p:pic>
        <p:nvPicPr>
          <p:cNvPr id="44" name="コンテンツ プレースホルダ 3" descr="RS_Ophiuchi_artwor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428" y="2331090"/>
            <a:ext cx="3950011" cy="300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図形グループ 6"/>
          <p:cNvGrpSpPr/>
          <p:nvPr/>
        </p:nvGrpSpPr>
        <p:grpSpPr>
          <a:xfrm>
            <a:off x="2712802" y="3471333"/>
            <a:ext cx="262630" cy="415894"/>
            <a:chOff x="2736992" y="3471333"/>
            <a:chExt cx="262630" cy="415894"/>
          </a:xfrm>
        </p:grpSpPr>
        <p:cxnSp>
          <p:nvCxnSpPr>
            <p:cNvPr id="4" name="直線矢印コネクタ 3"/>
            <p:cNvCxnSpPr/>
            <p:nvPr/>
          </p:nvCxnSpPr>
          <p:spPr>
            <a:xfrm>
              <a:off x="2868307" y="3471333"/>
              <a:ext cx="0" cy="415894"/>
            </a:xfrm>
            <a:prstGeom prst="straightConnector1">
              <a:avLst/>
            </a:prstGeom>
            <a:ln w="19050" cmpd="sng"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2736992" y="3476855"/>
              <a:ext cx="262630" cy="0"/>
            </a:xfrm>
            <a:prstGeom prst="line">
              <a:avLst/>
            </a:prstGeom>
            <a:ln w="190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図形グループ 50"/>
          <p:cNvGrpSpPr/>
          <p:nvPr/>
        </p:nvGrpSpPr>
        <p:grpSpPr>
          <a:xfrm>
            <a:off x="615098" y="3471333"/>
            <a:ext cx="262630" cy="415894"/>
            <a:chOff x="2736992" y="3471333"/>
            <a:chExt cx="262630" cy="415894"/>
          </a:xfrm>
        </p:grpSpPr>
        <p:cxnSp>
          <p:nvCxnSpPr>
            <p:cNvPr id="52" name="直線矢印コネクタ 51"/>
            <p:cNvCxnSpPr/>
            <p:nvPr/>
          </p:nvCxnSpPr>
          <p:spPr>
            <a:xfrm>
              <a:off x="2868307" y="3471333"/>
              <a:ext cx="0" cy="415894"/>
            </a:xfrm>
            <a:prstGeom prst="straightConnector1">
              <a:avLst/>
            </a:prstGeom>
            <a:ln w="19050" cmpd="sng"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2736992" y="3476855"/>
              <a:ext cx="262630" cy="0"/>
            </a:xfrm>
            <a:prstGeom prst="line">
              <a:avLst/>
            </a:prstGeom>
            <a:ln w="190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正方形/長方形 2"/>
          <p:cNvSpPr/>
          <p:nvPr/>
        </p:nvSpPr>
        <p:spPr>
          <a:xfrm>
            <a:off x="2608262" y="5817828"/>
            <a:ext cx="63531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First detection of nova ignition!!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2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タイトル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850106"/>
          </a:xfrm>
        </p:spPr>
        <p:txBody>
          <a:bodyPr/>
          <a:lstStyle/>
          <a:p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MAXI as a GRB detector</a:t>
            </a:r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50825" y="969521"/>
            <a:ext cx="8574088" cy="2925886"/>
            <a:chOff x="250825" y="1851025"/>
            <a:chExt cx="8574088" cy="2925886"/>
          </a:xfrm>
        </p:grpSpPr>
        <p:graphicFrame>
          <p:nvGraphicFramePr>
            <p:cNvPr id="4" name="コンテンツ プレースホルダー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80984198"/>
                </p:ext>
              </p:extLst>
            </p:nvPr>
          </p:nvGraphicFramePr>
          <p:xfrm>
            <a:off x="250825" y="1851025"/>
            <a:ext cx="8574088" cy="2925886"/>
          </p:xfrm>
          <a:graphic>
            <a:graphicData uri="http://schemas.openxmlformats.org/drawingml/2006/table">
              <a:tbl>
                <a:tblPr firstRow="1" bandRow="1">
                  <a:tableStyleId>{FABFCF23-3B69-468F-B69F-88F6DE6A72F2}</a:tableStyleId>
                </a:tblPr>
                <a:tblGrid>
                  <a:gridCol w="1453007"/>
                  <a:gridCol w="1682657"/>
                  <a:gridCol w="1876781"/>
                  <a:gridCol w="1799199"/>
                  <a:gridCol w="1762444"/>
                </a:tblGrid>
                <a:tr h="365723">
                  <a:tc>
                    <a:txBody>
                      <a:bodyPr/>
                      <a:lstStyle/>
                      <a:p>
                        <a:pPr algn="ctr"/>
                        <a:endParaRPr kumimoji="1" lang="ja-JP" altLang="en-US" sz="1800" dirty="0"/>
                      </a:p>
                    </a:txBody>
                    <a:tcPr marL="91450" marR="91450" marT="45717" marB="45717"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MAXI (GSC)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HETE-2 (WXM)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Swift (BAT)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Fermi</a:t>
                        </a:r>
                        <a:r>
                          <a:rPr kumimoji="1" lang="en-US" altLang="ja-JP" sz="1800" baseline="0" dirty="0" smtClean="0"/>
                          <a:t> (GBM)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</a:tr>
                <a:tr h="914296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FOV</a:t>
                        </a:r>
                      </a:p>
                      <a:p>
                        <a:pPr algn="ctr"/>
                        <a:r>
                          <a:rPr kumimoji="1" lang="en-US" altLang="ja-JP" sz="1800" dirty="0" smtClean="0"/>
                          <a:t>(coverage)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baseline="0" dirty="0" smtClean="0"/>
                          <a:t>160 </a:t>
                        </a:r>
                        <a:r>
                          <a:rPr kumimoji="1" lang="en-US" altLang="ja-JP" sz="1800" baseline="0" dirty="0" err="1" smtClean="0"/>
                          <a:t>deg</a:t>
                        </a:r>
                        <a:r>
                          <a:rPr kumimoji="1" lang="en-US" altLang="ja-JP" sz="1800" baseline="0" dirty="0" smtClean="0"/>
                          <a:t> x 3 </a:t>
                        </a:r>
                        <a:r>
                          <a:rPr kumimoji="1" lang="en-US" altLang="ja-JP" sz="1800" baseline="0" dirty="0" err="1" smtClean="0"/>
                          <a:t>deg</a:t>
                        </a:r>
                        <a:r>
                          <a:rPr kumimoji="1" lang="en-US" altLang="ja-JP" sz="1800" baseline="0" dirty="0" smtClean="0"/>
                          <a:t/>
                        </a:r>
                        <a:br>
                          <a:rPr kumimoji="1" lang="en-US" altLang="ja-JP" sz="1800" baseline="0" dirty="0" smtClean="0"/>
                        </a:br>
                        <a:r>
                          <a:rPr kumimoji="1" lang="en-US" altLang="ja-JP" sz="1800" baseline="0" dirty="0" smtClean="0"/>
                          <a:t> x 2    (2%)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>
                            <a:solidFill>
                              <a:schemeClr val="tx1"/>
                            </a:solidFill>
                          </a:rPr>
                          <a:t>80 </a:t>
                        </a:r>
                        <a:r>
                          <a:rPr kumimoji="1" lang="en-US" altLang="ja-JP" sz="1800" dirty="0" err="1" smtClean="0">
                            <a:solidFill>
                              <a:schemeClr val="tx1"/>
                            </a:solidFill>
                          </a:rPr>
                          <a:t>deg</a:t>
                        </a:r>
                        <a:r>
                          <a:rPr kumimoji="1" lang="en-US" altLang="ja-JP" sz="1800" dirty="0" smtClean="0">
                            <a:solidFill>
                              <a:schemeClr val="tx1"/>
                            </a:solidFill>
                          </a:rPr>
                          <a:t> x 80 </a:t>
                        </a:r>
                        <a:r>
                          <a:rPr kumimoji="1" lang="en-US" altLang="ja-JP" sz="1800" dirty="0" err="1" smtClean="0">
                            <a:solidFill>
                              <a:schemeClr val="tx1"/>
                            </a:solidFill>
                          </a:rPr>
                          <a:t>deg</a:t>
                        </a:r>
                        <a:endParaRPr kumimoji="1" lang="en-US" altLang="ja-JP" sz="1800" dirty="0" smtClean="0">
                          <a:solidFill>
                            <a:schemeClr val="tx1"/>
                          </a:solidFill>
                        </a:endParaRPr>
                      </a:p>
                      <a:p>
                        <a:pPr algn="ctr"/>
                        <a:r>
                          <a:rPr kumimoji="1" lang="en-US" altLang="ja-JP" sz="1800" dirty="0" smtClean="0">
                            <a:solidFill>
                              <a:srgbClr val="000000"/>
                            </a:solidFill>
                          </a:rPr>
                          <a:t>(</a:t>
                        </a:r>
                        <a:r>
                          <a:rPr kumimoji="1" lang="en-US" altLang="ja-JP" sz="1800" dirty="0" smtClean="0"/>
                          <a:t>16%)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100 </a:t>
                        </a:r>
                        <a:r>
                          <a:rPr kumimoji="1" lang="en-US" altLang="ja-JP" sz="1800" dirty="0" err="1" smtClean="0"/>
                          <a:t>deg</a:t>
                        </a:r>
                        <a:r>
                          <a:rPr kumimoji="1" lang="en-US" altLang="ja-JP" sz="1800" dirty="0" smtClean="0"/>
                          <a:t> x 60 </a:t>
                        </a:r>
                        <a:r>
                          <a:rPr kumimoji="1" lang="en-US" altLang="ja-JP" sz="1800" dirty="0" err="1" smtClean="0"/>
                          <a:t>deg</a:t>
                        </a:r>
                        <a:endParaRPr kumimoji="1" lang="en-US" altLang="ja-JP" sz="1800" dirty="0" smtClean="0"/>
                      </a:p>
                      <a:p>
                        <a:pPr algn="ctr"/>
                        <a:r>
                          <a:rPr kumimoji="1" lang="en-US" altLang="ja-JP" sz="1800" dirty="0" smtClean="0"/>
                          <a:t>(15%)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/>
                        </a:r>
                        <a:br>
                          <a:rPr kumimoji="1" lang="en-US" altLang="ja-JP" sz="1800" dirty="0" smtClean="0"/>
                        </a:br>
                        <a:r>
                          <a:rPr kumimoji="1" lang="en-US" altLang="ja-JP" sz="1800" dirty="0" smtClean="0"/>
                          <a:t>(75%)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</a:tr>
                <a:tr h="64000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effective</a:t>
                        </a:r>
                        <a:r>
                          <a:rPr kumimoji="1" lang="en-US" altLang="ja-JP" sz="1800" baseline="0" dirty="0" smtClean="0"/>
                          <a:t> area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7</a:t>
                        </a:r>
                        <a:r>
                          <a:rPr kumimoji="1" lang="en-US" altLang="ja-JP" sz="1800" baseline="0" dirty="0" smtClean="0"/>
                          <a:t> x (1~2) </a:t>
                        </a:r>
                        <a:r>
                          <a:rPr kumimoji="1" lang="en-US" altLang="ja-JP" sz="1800" dirty="0" smtClean="0"/>
                          <a:t>cm</a:t>
                        </a:r>
                        <a:r>
                          <a:rPr kumimoji="1" lang="en-US" altLang="ja-JP" sz="1800" baseline="30000" dirty="0" smtClean="0"/>
                          <a:t>2</a:t>
                        </a:r>
                        <a:endParaRPr kumimoji="1" lang="ja-JP" altLang="en-US" sz="1800" baseline="300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53 cm</a:t>
                        </a:r>
                        <a:r>
                          <a:rPr kumimoji="1" lang="en-US" altLang="ja-JP" sz="1800" baseline="30000" dirty="0" smtClean="0"/>
                          <a:t>2</a:t>
                        </a:r>
                        <a:endParaRPr kumimoji="1" lang="ja-JP" altLang="en-US" sz="1800" baseline="300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2600</a:t>
                        </a:r>
                        <a:r>
                          <a:rPr kumimoji="1" lang="en-US" altLang="ja-JP" sz="1800" baseline="0" dirty="0" smtClean="0"/>
                          <a:t> cm</a:t>
                        </a:r>
                        <a:r>
                          <a:rPr kumimoji="1" lang="en-US" altLang="ja-JP" sz="1800" baseline="30000" dirty="0" smtClean="0"/>
                          <a:t>2</a:t>
                        </a:r>
                        <a:endParaRPr kumimoji="1" lang="ja-JP" altLang="en-US" sz="1800" baseline="300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baseline="0" dirty="0" smtClean="0"/>
                          <a:t>126 cm</a:t>
                        </a:r>
                        <a:r>
                          <a:rPr kumimoji="1" lang="en-US" altLang="ja-JP" sz="1800" baseline="30000" dirty="0" smtClean="0"/>
                          <a:t>2</a:t>
                        </a:r>
                        <a:endParaRPr kumimoji="1" lang="ja-JP" altLang="en-US" sz="1800" baseline="300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</a:tr>
                <a:tr h="365723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smtClean="0"/>
                          <a:t>energy</a:t>
                        </a:r>
                        <a:endParaRPr kumimoji="1" lang="ja-JP" altLang="en-US" sz="1600" dirty="0"/>
                      </a:p>
                    </a:txBody>
                    <a:tcPr marL="91450" marR="91450" marT="45717" marB="45717"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2-20</a:t>
                        </a:r>
                        <a:r>
                          <a:rPr kumimoji="1" lang="en-US" altLang="ja-JP" sz="1800" baseline="0" dirty="0" smtClean="0"/>
                          <a:t> keV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2-25 </a:t>
                        </a:r>
                        <a:r>
                          <a:rPr kumimoji="1" lang="en-US" altLang="ja-JP" sz="1800" dirty="0" err="1" smtClean="0"/>
                          <a:t>keV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15-150 </a:t>
                        </a:r>
                        <a:r>
                          <a:rPr kumimoji="1" lang="en-US" altLang="ja-JP" sz="1800" dirty="0" err="1" smtClean="0"/>
                          <a:t>keV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8 keV-30 MeV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</a:tr>
                <a:tr h="640013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localization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 anchor="ctr"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slit +</a:t>
                        </a:r>
                        <a:br>
                          <a:rPr kumimoji="1" lang="en-US" altLang="ja-JP" sz="1800" dirty="0" smtClean="0"/>
                        </a:br>
                        <a:r>
                          <a:rPr kumimoji="1" lang="en-US" altLang="ja-JP" sz="1800" dirty="0" smtClean="0"/>
                          <a:t>collimator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 anchor="ctr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coded mask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 anchor="ctr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800" dirty="0" smtClean="0"/>
                          <a:t>coded mask</a:t>
                        </a:r>
                        <a:endParaRPr kumimoji="1" lang="ja-JP" altLang="en-US" sz="1800" dirty="0"/>
                      </a:p>
                    </a:txBody>
                    <a:tcPr marL="91450" marR="91450" marT="45717" marB="45717" anchor="ctr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ja-JP" sz="1800" baseline="0" dirty="0" smtClean="0"/>
                          <a:t>count rates</a:t>
                        </a:r>
                        <a:endParaRPr lang="en-US" altLang="ja-JP" sz="1800" dirty="0" smtClean="0"/>
                      </a:p>
                    </a:txBody>
                    <a:tcPr marL="91450" marR="91450" marT="45717" marB="45717" anchor="ctr">
                      <a:lnL w="12700" cap="flat" cmpd="sng" algn="ctr">
                        <a:solidFill>
                          <a:srgbClr val="1F497D">
                            <a:lumMod val="60000"/>
                            <a:lumOff val="4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</a:tr>
              </a:tbl>
            </a:graphicData>
          </a:graphic>
        </p:graphicFrame>
        <p:sp>
          <p:nvSpPr>
            <p:cNvPr id="6" name="正方形/長方形 5"/>
            <p:cNvSpPr/>
            <p:nvPr/>
          </p:nvSpPr>
          <p:spPr>
            <a:xfrm>
              <a:off x="1700213" y="2219325"/>
              <a:ext cx="1693862" cy="1528763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6600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700213" y="4151313"/>
              <a:ext cx="1693862" cy="619125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6600"/>
                </a:solidFill>
              </a:endParaRPr>
            </a:p>
          </p:txBody>
        </p:sp>
      </p:grpSp>
      <p:sp>
        <p:nvSpPr>
          <p:cNvPr id="14379" name="テキスト ボックス 4"/>
          <p:cNvSpPr txBox="1">
            <a:spLocks noChangeArrowheads="1"/>
          </p:cNvSpPr>
          <p:nvPr/>
        </p:nvSpPr>
        <p:spPr bwMode="auto">
          <a:xfrm>
            <a:off x="457200" y="3931269"/>
            <a:ext cx="485992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rgbClr val="FF6600"/>
                </a:solidFill>
                <a:sym typeface="Wingdings"/>
              </a:rPr>
              <a:t>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/>
              <a:t>small </a:t>
            </a:r>
            <a:r>
              <a:rPr lang="en-US" altLang="ja-JP" dirty="0"/>
              <a:t>FOV and small effective </a:t>
            </a:r>
            <a:r>
              <a:rPr lang="en-US" altLang="ja-JP" dirty="0" smtClean="0"/>
              <a:t>area</a:t>
            </a:r>
            <a:endParaRPr lang="en-US" altLang="ja-JP" dirty="0" smtClean="0">
              <a:sym typeface="Wingdings"/>
            </a:endParaRPr>
          </a:p>
          <a:p>
            <a:pPr marL="342900" indent="-342900">
              <a:buClr>
                <a:srgbClr val="008000"/>
              </a:buClr>
              <a:buFont typeface="Wingdings" charset="0"/>
              <a:buChar char="J"/>
            </a:pPr>
            <a:r>
              <a:rPr lang="en-US" altLang="ja-JP" dirty="0" smtClean="0">
                <a:sym typeface="Wingdings"/>
              </a:rPr>
              <a:t>low background (slit camera)</a:t>
            </a:r>
          </a:p>
          <a:p>
            <a:pPr marL="342900" indent="-342900">
              <a:buClr>
                <a:srgbClr val="008000"/>
              </a:buClr>
              <a:buFont typeface="Wingdings" charset="0"/>
              <a:buChar char="J"/>
            </a:pPr>
            <a:r>
              <a:rPr lang="en-US" altLang="ja-JP" dirty="0" smtClean="0">
                <a:sym typeface="Wingdings"/>
              </a:rPr>
              <a:t>low energy coverage</a:t>
            </a:r>
            <a:endParaRPr lang="en-US" altLang="ja-JP" dirty="0" smtClean="0"/>
          </a:p>
        </p:txBody>
      </p:sp>
      <p:pic>
        <p:nvPicPr>
          <p:cNvPr id="12" name="図 9" descr="GRB_rang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1307" y="5295900"/>
            <a:ext cx="62769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400875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3" name="図 2" descr="allsky_55100_55678_rgb8b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80" y="3354387"/>
            <a:ext cx="6870700" cy="3422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6" name="図形グループ 5"/>
          <p:cNvGrpSpPr>
            <a:grpSpLocks/>
          </p:cNvGrpSpPr>
          <p:nvPr/>
        </p:nvGrpSpPr>
        <p:grpSpPr bwMode="auto">
          <a:xfrm>
            <a:off x="128588" y="3276600"/>
            <a:ext cx="3203575" cy="923925"/>
            <a:chOff x="176401" y="3180556"/>
            <a:chExt cx="3203446" cy="923330"/>
          </a:xfrm>
        </p:grpSpPr>
        <p:sp>
          <p:nvSpPr>
            <p:cNvPr id="1114" name="テキスト ボックス 5"/>
            <p:cNvSpPr txBox="1">
              <a:spLocks noChangeArrowheads="1"/>
            </p:cNvSpPr>
            <p:nvPr/>
          </p:nvSpPr>
          <p:spPr bwMode="auto">
            <a:xfrm>
              <a:off x="176401" y="3180556"/>
              <a:ext cx="320344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>
                  <a:latin typeface="Corbel" charset="0"/>
                </a:rPr>
                <a:t>observed by other instruments?</a:t>
              </a:r>
              <a:r>
                <a:rPr lang="ja-JP" altLang="en-US">
                  <a:latin typeface="Corbel" charset="0"/>
                </a:rPr>
                <a:t>　</a:t>
              </a:r>
              <a:endParaRPr lang="en-US" altLang="ja-JP">
                <a:latin typeface="Corbel" charset="0"/>
              </a:endParaRPr>
            </a:p>
            <a:p>
              <a:r>
                <a:rPr lang="en-US" altLang="ja-JP">
                  <a:latin typeface="Corbel" charset="0"/>
                </a:rPr>
                <a:t>	yes:   </a:t>
              </a:r>
            </a:p>
            <a:p>
              <a:r>
                <a:rPr lang="en-US" altLang="ja-JP">
                  <a:latin typeface="Corbel" charset="0"/>
                </a:rPr>
                <a:t>	no:</a:t>
              </a:r>
              <a:endParaRPr lang="ja-JP" altLang="en-US">
                <a:latin typeface="Corbel" charset="0"/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62207" y="3581935"/>
              <a:ext cx="215891" cy="21576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1262207" y="3877020"/>
              <a:ext cx="215891" cy="21576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207488"/>
              </p:ext>
            </p:extLst>
          </p:nvPr>
        </p:nvGraphicFramePr>
        <p:xfrm>
          <a:off x="1590675" y="1956074"/>
          <a:ext cx="6881810" cy="10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181"/>
                <a:gridCol w="688181"/>
                <a:gridCol w="688181"/>
                <a:gridCol w="688181"/>
                <a:gridCol w="688181"/>
                <a:gridCol w="688181"/>
                <a:gridCol w="688181"/>
                <a:gridCol w="688181"/>
                <a:gridCol w="688181"/>
                <a:gridCol w="688181"/>
              </a:tblGrid>
              <a:tr h="335411"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2012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675" marB="456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4" marR="91454" marT="45675" marB="456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04929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1" marR="91441" marT="45688" marB="4568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  ★★</a:t>
                      </a:r>
                      <a:endParaRPr kumimoji="1" lang="ja-JP" alt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★★</a:t>
                      </a:r>
                      <a:endParaRPr kumimoji="1" lang="ja-JP" alt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★★</a:t>
                      </a:r>
                      <a:endParaRPr kumimoji="1" lang="ja-JP" alt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</a:t>
                      </a:r>
                      <a:endParaRPr kumimoji="1" lang="ja-JP" altLang="en-US" sz="12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</a:t>
                      </a:r>
                      <a:endParaRPr kumimoji="1" lang="ja-JP" altLang="en-US" sz="12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</a:t>
                      </a:r>
                      <a:endParaRPr kumimoji="1" lang="ja-JP" altLang="en-US" sz="12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★★</a:t>
                      </a:r>
                      <a:endParaRPr kumimoji="1" lang="ja-JP" altLang="en-US" sz="12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</a:tr>
              <a:tr h="373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   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★★★★★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</a:t>
                      </a:r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</a:t>
                      </a:r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(★)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(★)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1" marR="91441" marT="45688" marB="456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</a:tr>
            </a:tbl>
          </a:graphicData>
        </a:graphic>
      </p:graphicFrame>
      <p:sp>
        <p:nvSpPr>
          <p:cNvPr id="1068" name="タイトル 1"/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Triggered GRB candidates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ABD7A-CEF8-E64C-AEDB-E6202FCC1F6A}" type="slidenum">
              <a:rPr lang="ja-JP" altLang="en-US"/>
              <a:pPr>
                <a:defRPr/>
              </a:pPr>
              <a:t>17</a:t>
            </a:fld>
            <a:endParaRPr lang="ja-JP" altLang="en-US"/>
          </a:p>
        </p:txBody>
      </p:sp>
      <p:sp>
        <p:nvSpPr>
          <p:cNvPr id="1070" name="テキスト ボックス 3"/>
          <p:cNvSpPr txBox="1">
            <a:spLocks noChangeArrowheads="1"/>
          </p:cNvSpPr>
          <p:nvPr/>
        </p:nvSpPr>
        <p:spPr bwMode="auto">
          <a:xfrm>
            <a:off x="7165975" y="1096963"/>
            <a:ext cx="18240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2400">
                <a:latin typeface="Corbel" charset="0"/>
              </a:rPr>
              <a:t>45 events </a:t>
            </a:r>
          </a:p>
          <a:p>
            <a:r>
              <a:rPr lang="en-US" altLang="ja-JP" sz="2400">
                <a:latin typeface="Corbel" charset="0"/>
              </a:rPr>
              <a:t>in 58 months</a:t>
            </a:r>
            <a:endParaRPr lang="ja-JP" altLang="en-US" sz="2400">
              <a:latin typeface="Corbel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83331"/>
              </p:ext>
            </p:extLst>
          </p:nvPr>
        </p:nvGraphicFramePr>
        <p:xfrm>
          <a:off x="198438" y="884238"/>
          <a:ext cx="6904040" cy="100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404"/>
                <a:gridCol w="690404"/>
                <a:gridCol w="690404"/>
                <a:gridCol w="690404"/>
                <a:gridCol w="690404"/>
                <a:gridCol w="690404"/>
                <a:gridCol w="690404"/>
                <a:gridCol w="690404"/>
                <a:gridCol w="690404"/>
                <a:gridCol w="690404"/>
              </a:tblGrid>
              <a:tr h="335176"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2009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668" marB="45668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675" marB="456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kumimoji="1" lang="ja-JP" alt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675" marB="456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2011</a:t>
                      </a:r>
                      <a:endParaRPr kumimoji="1" lang="ja-JP" altLang="en-US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54" marR="91454" marT="45675" marB="456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517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 ★</a:t>
                      </a:r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 ★</a:t>
                      </a:r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   ★</a:t>
                      </a:r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    ★</a:t>
                      </a:r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   ★</a:t>
                      </a:r>
                      <a:endParaRPr kumimoji="1" lang="ja-JP" alt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>
                          <a:solidFill>
                            <a:srgbClr val="3366FF"/>
                          </a:solidFill>
                        </a:rPr>
                        <a:t>    </a:t>
                      </a: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★</a:t>
                      </a:r>
                      <a:endParaRPr kumimoji="1" lang="ja-JP" alt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</a:tr>
              <a:tr h="335176"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FF6600"/>
                        </a:solidFill>
                      </a:endParaRPr>
                    </a:p>
                  </a:txBody>
                  <a:tcPr marL="91446" marR="91446" marT="45668" marB="45668"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 ★</a:t>
                      </a:r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 ★</a:t>
                      </a:r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 ★</a:t>
                      </a:r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 ★ </a:t>
                      </a:r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★ 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   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    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DA37F1"/>
                          </a:solidFill>
                        </a:rPr>
                        <a:t>    ★</a:t>
                      </a:r>
                      <a:endParaRPr kumimoji="1" lang="ja-JP" altLang="en-US" sz="1200" dirty="0" smtClean="0">
                        <a:solidFill>
                          <a:srgbClr val="DA37F1"/>
                        </a:solidFill>
                      </a:endParaRPr>
                    </a:p>
                  </a:txBody>
                  <a:tcPr marL="91446" marR="91446" marT="45668" marB="456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7F1"/>
                    </a:solidFill>
                  </a:tcPr>
                </a:tc>
              </a:tr>
            </a:tbl>
          </a:graphicData>
        </a:graphic>
      </p:graphicFrame>
      <p:sp>
        <p:nvSpPr>
          <p:cNvPr id="1110" name="テキスト ボックス 6"/>
          <p:cNvSpPr txBox="1">
            <a:spLocks noChangeArrowheads="1"/>
          </p:cNvSpPr>
          <p:nvPr/>
        </p:nvSpPr>
        <p:spPr bwMode="auto">
          <a:xfrm>
            <a:off x="7669213" y="3257550"/>
            <a:ext cx="128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/>
              <a:t>low galactic</a:t>
            </a:r>
          </a:p>
          <a:p>
            <a:pPr algn="r"/>
            <a:r>
              <a:rPr lang="en-US"/>
              <a:t>latitude</a:t>
            </a:r>
          </a:p>
        </p:txBody>
      </p:sp>
      <p:cxnSp>
        <p:nvCxnSpPr>
          <p:cNvPr id="9" name="直線コネクタ 8"/>
          <p:cNvCxnSpPr>
            <a:stCxn id="1110" idx="1"/>
          </p:cNvCxnSpPr>
          <p:nvPr/>
        </p:nvCxnSpPr>
        <p:spPr>
          <a:xfrm flipH="1" flipV="1">
            <a:off x="7380288" y="3086100"/>
            <a:ext cx="288925" cy="495300"/>
          </a:xfrm>
          <a:prstGeom prst="line">
            <a:avLst/>
          </a:prstGeom>
          <a:ln>
            <a:solidFill>
              <a:srgbClr val="DA37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1110" idx="1"/>
          </p:cNvCxnSpPr>
          <p:nvPr/>
        </p:nvCxnSpPr>
        <p:spPr>
          <a:xfrm flipH="1" flipV="1">
            <a:off x="6769100" y="3086100"/>
            <a:ext cx="900113" cy="495300"/>
          </a:xfrm>
          <a:prstGeom prst="line">
            <a:avLst/>
          </a:prstGeom>
          <a:ln>
            <a:solidFill>
              <a:srgbClr val="DA37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13" name="図 13" descr="pos_14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3282950"/>
            <a:ext cx="714851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コネクタ 15"/>
          <p:cNvCxnSpPr/>
          <p:nvPr/>
        </p:nvCxnSpPr>
        <p:spPr>
          <a:xfrm>
            <a:off x="578556" y="702383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92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直線コネクタ 104"/>
          <p:cNvCxnSpPr/>
          <p:nvPr/>
        </p:nvCxnSpPr>
        <p:spPr>
          <a:xfrm flipV="1">
            <a:off x="2155522" y="636483"/>
            <a:ext cx="4936309" cy="212324"/>
          </a:xfrm>
          <a:prstGeom prst="line">
            <a:avLst/>
          </a:prstGeom>
          <a:ln w="22225">
            <a:solidFill>
              <a:srgbClr val="FF6600"/>
            </a:solidFill>
          </a:ln>
          <a:effectLst>
            <a:glow rad="50800">
              <a:srgbClr val="FF0000">
                <a:alpha val="75000"/>
              </a:srgbClr>
            </a:glow>
            <a:outerShdw blurRad="40000" dist="20000" dir="5400000" rotWithShape="0">
              <a:srgbClr val="FF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>
            <a:off x="1608678" y="1484784"/>
            <a:ext cx="7068715" cy="4687711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0556"/>
            <a:ext cx="8229600" cy="756156"/>
          </a:xfrm>
        </p:spPr>
        <p:txBody>
          <a:bodyPr/>
          <a:lstStyle/>
          <a:p>
            <a:r>
              <a:rPr lang="en-US" altLang="ja-JP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X-ray transients: L-∆t</a:t>
            </a:r>
            <a:endParaRPr kumimoji="1" lang="ja-JP" altLang="en-US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8" name="図形グループ 87"/>
          <p:cNvGrpSpPr/>
          <p:nvPr/>
        </p:nvGrpSpPr>
        <p:grpSpPr>
          <a:xfrm>
            <a:off x="1608678" y="899428"/>
            <a:ext cx="7170248" cy="5900722"/>
            <a:chOff x="1608678" y="899428"/>
            <a:chExt cx="7170248" cy="5900722"/>
          </a:xfrm>
        </p:grpSpPr>
        <p:grpSp>
          <p:nvGrpSpPr>
            <p:cNvPr id="86" name="図形グループ 85"/>
            <p:cNvGrpSpPr/>
            <p:nvPr/>
          </p:nvGrpSpPr>
          <p:grpSpPr>
            <a:xfrm>
              <a:off x="1646306" y="899428"/>
              <a:ext cx="7132620" cy="742641"/>
              <a:chOff x="1646306" y="899428"/>
              <a:chExt cx="7132620" cy="742641"/>
            </a:xfrm>
          </p:grpSpPr>
          <p:grpSp>
            <p:nvGrpSpPr>
              <p:cNvPr id="59" name="図形グループ 58"/>
              <p:cNvGrpSpPr/>
              <p:nvPr/>
            </p:nvGrpSpPr>
            <p:grpSpPr>
              <a:xfrm>
                <a:off x="6811471" y="1478210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60" name="直線コネクタ 59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コネクタ 60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図形グループ 62"/>
              <p:cNvGrpSpPr/>
              <p:nvPr/>
            </p:nvGrpSpPr>
            <p:grpSpPr>
              <a:xfrm>
                <a:off x="5329304" y="1479706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64" name="直線コネクタ 63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コネクタ 64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図形グループ 66"/>
              <p:cNvGrpSpPr/>
              <p:nvPr/>
            </p:nvGrpSpPr>
            <p:grpSpPr>
              <a:xfrm>
                <a:off x="3847638" y="1479706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68" name="直線コネクタ 67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図形グループ 70"/>
              <p:cNvGrpSpPr/>
              <p:nvPr/>
            </p:nvGrpSpPr>
            <p:grpSpPr>
              <a:xfrm>
                <a:off x="1646306" y="1479706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72" name="直線コネクタ 71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72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テキスト ボックス 74"/>
              <p:cNvSpPr txBox="1"/>
              <p:nvPr/>
            </p:nvSpPr>
            <p:spPr>
              <a:xfrm>
                <a:off x="6656535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5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7421869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6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8140170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7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4458807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2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5179187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3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5937195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4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2155522" y="1162851"/>
                <a:ext cx="4166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–1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2" name="テキスト ボックス 81"/>
              <p:cNvSpPr txBox="1"/>
              <p:nvPr/>
            </p:nvSpPr>
            <p:spPr>
              <a:xfrm>
                <a:off x="2989826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0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テキスト ボックス 82"/>
              <p:cNvSpPr txBox="1"/>
              <p:nvPr/>
            </p:nvSpPr>
            <p:spPr>
              <a:xfrm>
                <a:off x="3691392" y="116285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1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4" name="テキスト ボックス 83"/>
              <p:cNvSpPr txBox="1"/>
              <p:nvPr/>
            </p:nvSpPr>
            <p:spPr>
              <a:xfrm>
                <a:off x="7501413" y="899428"/>
                <a:ext cx="1277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log seconds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87" name="図形グループ 86"/>
            <p:cNvGrpSpPr/>
            <p:nvPr/>
          </p:nvGrpSpPr>
          <p:grpSpPr>
            <a:xfrm>
              <a:off x="1608678" y="6020095"/>
              <a:ext cx="7107464" cy="780055"/>
              <a:chOff x="1608678" y="6020095"/>
              <a:chExt cx="7107464" cy="780055"/>
            </a:xfrm>
          </p:grpSpPr>
          <p:cxnSp>
            <p:nvCxnSpPr>
              <p:cNvPr id="12" name="直線コネクタ 11"/>
              <p:cNvCxnSpPr/>
              <p:nvPr/>
            </p:nvCxnSpPr>
            <p:spPr>
              <a:xfrm>
                <a:off x="1608678" y="6172495"/>
                <a:ext cx="7078122" cy="355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図形グループ 26"/>
              <p:cNvGrpSpPr/>
              <p:nvPr/>
            </p:nvGrpSpPr>
            <p:grpSpPr>
              <a:xfrm>
                <a:off x="6773843" y="6020095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20" name="直線コネクタ 19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コネクタ 27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図形グループ 29"/>
              <p:cNvGrpSpPr/>
              <p:nvPr/>
            </p:nvGrpSpPr>
            <p:grpSpPr>
              <a:xfrm>
                <a:off x="5291676" y="6021591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31" name="直線コネクタ 30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32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図形グループ 33"/>
              <p:cNvGrpSpPr/>
              <p:nvPr/>
            </p:nvGrpSpPr>
            <p:grpSpPr>
              <a:xfrm>
                <a:off x="3810010" y="6021591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35" name="直線コネクタ 34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図形グループ 37"/>
              <p:cNvGrpSpPr/>
              <p:nvPr/>
            </p:nvGrpSpPr>
            <p:grpSpPr>
              <a:xfrm>
                <a:off x="1608678" y="6021591"/>
                <a:ext cx="1481666" cy="162363"/>
                <a:chOff x="6773843" y="6020095"/>
                <a:chExt cx="1481666" cy="162363"/>
              </a:xfrm>
            </p:grpSpPr>
            <p:cxnSp>
              <p:nvCxnSpPr>
                <p:cNvPr id="39" name="直線コネクタ 38"/>
                <p:cNvCxnSpPr/>
                <p:nvPr/>
              </p:nvCxnSpPr>
              <p:spPr>
                <a:xfrm flipV="1">
                  <a:off x="6773843" y="6020095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/>
                <p:cNvCxnSpPr/>
                <p:nvPr/>
              </p:nvCxnSpPr>
              <p:spPr>
                <a:xfrm flipV="1">
                  <a:off x="7535843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40"/>
                <p:cNvCxnSpPr/>
                <p:nvPr/>
              </p:nvCxnSpPr>
              <p:spPr>
                <a:xfrm flipV="1">
                  <a:off x="8255509" y="6030058"/>
                  <a:ext cx="0" cy="15240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テキスト ボックス 84"/>
              <p:cNvSpPr txBox="1"/>
              <p:nvPr/>
            </p:nvSpPr>
            <p:spPr>
              <a:xfrm>
                <a:off x="7769323" y="6430818"/>
                <a:ext cx="946819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800" dirty="0">
                    <a:solidFill>
                      <a:prstClr val="black"/>
                    </a:solidFill>
                    <a:latin typeface="Calibri"/>
                    <a:ea typeface="ＭＳ Ｐゴシック"/>
                    <a:cs typeface="+mn-cs"/>
                  </a:rPr>
                  <a:t>log days</a:t>
                </a:r>
                <a:endParaRPr lang="ja-JP" altLang="en-US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101" name="図形グループ 100"/>
          <p:cNvGrpSpPr/>
          <p:nvPr/>
        </p:nvGrpSpPr>
        <p:grpSpPr>
          <a:xfrm rot="20900036">
            <a:off x="4520368" y="3382682"/>
            <a:ext cx="4068420" cy="871992"/>
            <a:chOff x="5072670" y="1171296"/>
            <a:chExt cx="4068420" cy="871992"/>
          </a:xfrm>
        </p:grpSpPr>
        <p:sp>
          <p:nvSpPr>
            <p:cNvPr id="99" name="円/楕円 98"/>
            <p:cNvSpPr/>
            <p:nvPr/>
          </p:nvSpPr>
          <p:spPr>
            <a:xfrm rot="2576815">
              <a:off x="5072670" y="1171296"/>
              <a:ext cx="4068420" cy="871992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 rot="2681572">
              <a:off x="5765809" y="1338379"/>
              <a:ext cx="230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FF0000"/>
                  </a:solidFill>
                  <a:latin typeface="Courier"/>
                  <a:ea typeface="ＭＳ Ｐゴシック"/>
                  <a:cs typeface="Courier"/>
                </a:rPr>
                <a:t>GRB Afterglow</a:t>
              </a:r>
              <a:endParaRPr lang="ja-JP" altLang="en-US" sz="1800" b="1" dirty="0">
                <a:solidFill>
                  <a:srgbClr val="FF0000"/>
                </a:solidFill>
                <a:latin typeface="Courier"/>
                <a:ea typeface="ＭＳ Ｐゴシック"/>
                <a:cs typeface="Courier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1115728" y="1404944"/>
            <a:ext cx="462744" cy="4848500"/>
            <a:chOff x="1127940" y="829129"/>
            <a:chExt cx="462744" cy="5497581"/>
          </a:xfrm>
        </p:grpSpPr>
        <p:sp>
          <p:nvSpPr>
            <p:cNvPr id="89" name="テキスト ボックス 88"/>
            <p:cNvSpPr txBox="1"/>
            <p:nvPr/>
          </p:nvSpPr>
          <p:spPr>
            <a:xfrm>
              <a:off x="1163215" y="4478597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42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1161230" y="3731873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44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1155650" y="3019403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46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1153665" y="2272679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48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1129925" y="1575853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50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1127940" y="829129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52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1161940" y="5957378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38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1159955" y="5210654"/>
              <a:ext cx="42746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rIns="0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40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113" name="テキスト ボックス 112"/>
          <p:cNvSpPr txBox="1"/>
          <p:nvPr/>
        </p:nvSpPr>
        <p:spPr>
          <a:xfrm rot="16200000">
            <a:off x="-200285" y="3676679"/>
            <a:ext cx="2588245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Log luminosity (erg/s)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 rot="20105403">
            <a:off x="8083732" y="3980474"/>
            <a:ext cx="75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black"/>
                </a:solidFill>
                <a:latin typeface="Courier"/>
                <a:ea typeface="ＭＳ Ｐゴシック"/>
                <a:cs typeface="Courier"/>
              </a:rPr>
              <a:t>AGN</a:t>
            </a:r>
            <a:endParaRPr lang="ja-JP" altLang="en-US" sz="1800" b="1" dirty="0">
              <a:solidFill>
                <a:prstClr val="black"/>
              </a:solidFill>
              <a:latin typeface="Courier"/>
              <a:ea typeface="ＭＳ Ｐゴシック"/>
              <a:cs typeface="Courier"/>
            </a:endParaRPr>
          </a:p>
        </p:txBody>
      </p:sp>
      <p:sp>
        <p:nvSpPr>
          <p:cNvPr id="115" name="円/楕円 114"/>
          <p:cNvSpPr/>
          <p:nvPr/>
        </p:nvSpPr>
        <p:spPr>
          <a:xfrm rot="20618272">
            <a:off x="6441367" y="4236223"/>
            <a:ext cx="2937613" cy="787690"/>
          </a:xfrm>
          <a:prstGeom prst="ellipse">
            <a:avLst/>
          </a:prstGeom>
          <a:noFill/>
          <a:ln w="57150" cmpd="sng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 dirty="0">
              <a:ln>
                <a:solidFill>
                  <a:srgbClr val="3366FF"/>
                </a:solidFill>
              </a:ln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3636047" y="1472369"/>
            <a:ext cx="1543140" cy="1094853"/>
            <a:chOff x="3636047" y="1472369"/>
            <a:chExt cx="1649790" cy="1094853"/>
          </a:xfrm>
        </p:grpSpPr>
        <p:sp>
          <p:nvSpPr>
            <p:cNvPr id="116" name="円/楕円 115"/>
            <p:cNvSpPr/>
            <p:nvPr/>
          </p:nvSpPr>
          <p:spPr>
            <a:xfrm>
              <a:off x="3636047" y="1472369"/>
              <a:ext cx="1649790" cy="1094853"/>
            </a:xfrm>
            <a:prstGeom prst="ellipse">
              <a:avLst/>
            </a:prstGeom>
            <a:solidFill>
              <a:srgbClr val="008000"/>
            </a:solid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3858041" y="2063505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prstClr val="white"/>
                  </a:solidFill>
                  <a:latin typeface="Courier"/>
                  <a:ea typeface="ＭＳ Ｐゴシック"/>
                  <a:cs typeface="Courier"/>
                </a:rPr>
                <a:t>Long GRB</a:t>
              </a:r>
              <a:endParaRPr lang="ja-JP" altLang="en-US" sz="1800" b="1" dirty="0">
                <a:solidFill>
                  <a:prstClr val="white"/>
                </a:solidFill>
                <a:latin typeface="Courier"/>
                <a:ea typeface="ＭＳ Ｐゴシック"/>
                <a:cs typeface="Courier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3594334" y="2524045"/>
            <a:ext cx="2268702" cy="992436"/>
            <a:chOff x="3594334" y="2524045"/>
            <a:chExt cx="2268702" cy="992436"/>
          </a:xfrm>
        </p:grpSpPr>
        <p:sp>
          <p:nvSpPr>
            <p:cNvPr id="118" name="円/楕円 117"/>
            <p:cNvSpPr/>
            <p:nvPr/>
          </p:nvSpPr>
          <p:spPr>
            <a:xfrm>
              <a:off x="3594334" y="2543738"/>
              <a:ext cx="2268702" cy="972743"/>
            </a:xfrm>
            <a:prstGeom prst="ellipse">
              <a:avLst/>
            </a:prstGeom>
            <a:noFill/>
            <a:ln w="38100" cmpd="sng">
              <a:solidFill>
                <a:srgbClr val="1F497D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3795016" y="2524045"/>
              <a:ext cx="162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1F497D"/>
                  </a:solidFill>
                  <a:latin typeface="Courier"/>
                  <a:ea typeface="ＭＳ Ｐゴシック"/>
                  <a:cs typeface="Courier"/>
                </a:rPr>
                <a:t>Low luminosity GRB</a:t>
              </a:r>
              <a:endParaRPr lang="ja-JP" altLang="en-US" sz="1800" b="1" dirty="0">
                <a:solidFill>
                  <a:srgbClr val="1F497D"/>
                </a:solidFill>
                <a:latin typeface="Courier"/>
                <a:ea typeface="ＭＳ Ｐゴシック"/>
                <a:cs typeface="Courier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1696262" y="2210190"/>
            <a:ext cx="2268702" cy="1237186"/>
            <a:chOff x="1696262" y="2210190"/>
            <a:chExt cx="2268702" cy="1237186"/>
          </a:xfrm>
        </p:grpSpPr>
        <p:sp>
          <p:nvSpPr>
            <p:cNvPr id="120" name="円/楕円 119"/>
            <p:cNvSpPr/>
            <p:nvPr/>
          </p:nvSpPr>
          <p:spPr>
            <a:xfrm>
              <a:off x="1696262" y="2210190"/>
              <a:ext cx="2268702" cy="1237186"/>
            </a:xfrm>
            <a:prstGeom prst="ellipse">
              <a:avLst/>
            </a:prstGeom>
            <a:noFill/>
            <a:ln w="38100" cmpd="sng">
              <a:solidFill>
                <a:srgbClr val="66006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660066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2313569" y="2567222"/>
              <a:ext cx="99990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660066"/>
                  </a:solidFill>
                  <a:latin typeface="Courier"/>
                  <a:ea typeface="ＭＳ Ｐゴシック"/>
                  <a:cs typeface="Courier"/>
                </a:rPr>
                <a:t>Short GRB</a:t>
              </a:r>
              <a:endParaRPr lang="ja-JP" altLang="en-US" sz="1800" b="1" dirty="0">
                <a:solidFill>
                  <a:srgbClr val="660066"/>
                </a:solidFill>
                <a:latin typeface="Courier"/>
                <a:ea typeface="ＭＳ Ｐゴシック"/>
                <a:cs typeface="Courier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4260275" y="4121881"/>
            <a:ext cx="1455749" cy="972743"/>
            <a:chOff x="4174791" y="4207358"/>
            <a:chExt cx="1455749" cy="972743"/>
          </a:xfrm>
        </p:grpSpPr>
        <p:sp>
          <p:nvSpPr>
            <p:cNvPr id="103" name="テキスト ボックス 102"/>
            <p:cNvSpPr txBox="1"/>
            <p:nvPr/>
          </p:nvSpPr>
          <p:spPr>
            <a:xfrm>
              <a:off x="4323012" y="4317215"/>
              <a:ext cx="1307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3366FF"/>
                  </a:solidFill>
                  <a:latin typeface="Courier"/>
                  <a:ea typeface="ＭＳ Ｐゴシック"/>
                  <a:cs typeface="Courier"/>
                </a:rPr>
                <a:t>SN shock breakout</a:t>
              </a:r>
              <a:endParaRPr lang="ja-JP" altLang="en-US" sz="1800" b="1" dirty="0">
                <a:solidFill>
                  <a:srgbClr val="3366FF"/>
                </a:solidFill>
                <a:latin typeface="Courier"/>
                <a:ea typeface="ＭＳ Ｐゴシック"/>
                <a:cs typeface="Courier"/>
              </a:endParaRPr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4174791" y="4207358"/>
              <a:ext cx="1455749" cy="972743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4934155" y="5230299"/>
            <a:ext cx="1912133" cy="786593"/>
            <a:chOff x="4934155" y="5230299"/>
            <a:chExt cx="1912133" cy="786593"/>
          </a:xfrm>
        </p:grpSpPr>
        <p:sp>
          <p:nvSpPr>
            <p:cNvPr id="104" name="テキスト ボックス 103"/>
            <p:cNvSpPr txBox="1"/>
            <p:nvPr/>
          </p:nvSpPr>
          <p:spPr>
            <a:xfrm>
              <a:off x="5075547" y="5249516"/>
              <a:ext cx="1770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srgbClr val="FF00FF"/>
                  </a:solidFill>
                  <a:latin typeface="Courier"/>
                  <a:ea typeface="ＭＳ Ｐゴシック"/>
                  <a:cs typeface="Courier"/>
                </a:rPr>
                <a:t>Nova ignition</a:t>
              </a:r>
              <a:endParaRPr lang="ja-JP" altLang="en-US" sz="1800" b="1" dirty="0">
                <a:solidFill>
                  <a:srgbClr val="FF00FF"/>
                </a:solidFill>
                <a:latin typeface="Courier"/>
                <a:ea typeface="ＭＳ Ｐゴシック"/>
                <a:cs typeface="Courier"/>
              </a:endParaRPr>
            </a:p>
          </p:txBody>
        </p:sp>
        <p:sp>
          <p:nvSpPr>
            <p:cNvPr id="123" name="円/楕円 122"/>
            <p:cNvSpPr/>
            <p:nvPr/>
          </p:nvSpPr>
          <p:spPr>
            <a:xfrm>
              <a:off x="4934155" y="5230299"/>
              <a:ext cx="1455749" cy="786593"/>
            </a:xfrm>
            <a:prstGeom prst="ellipse">
              <a:avLst/>
            </a:prstGeom>
            <a:noFill/>
            <a:ln w="38100" cmpd="sng">
              <a:solidFill>
                <a:srgbClr val="FF00FF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5390539" y="4491881"/>
            <a:ext cx="3286854" cy="786593"/>
            <a:chOff x="5390539" y="4491881"/>
            <a:chExt cx="3286854" cy="786593"/>
          </a:xfrm>
        </p:grpSpPr>
        <p:sp>
          <p:nvSpPr>
            <p:cNvPr id="106" name="テキスト ボックス 105"/>
            <p:cNvSpPr txBox="1"/>
            <p:nvPr/>
          </p:nvSpPr>
          <p:spPr>
            <a:xfrm>
              <a:off x="5712686" y="4670284"/>
              <a:ext cx="2416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ourier"/>
                  <a:ea typeface="ＭＳ Ｐゴシック"/>
                  <a:cs typeface="Courier"/>
                </a:rPr>
                <a:t>Tidal Disruption</a:t>
              </a:r>
              <a:endParaRPr lang="ja-JP" altLang="en-US" sz="1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ourier"/>
                <a:ea typeface="ＭＳ Ｐゴシック"/>
                <a:cs typeface="Courier"/>
              </a:endParaRPr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5390539" y="4491881"/>
              <a:ext cx="3286854" cy="786593"/>
            </a:xfrm>
            <a:prstGeom prst="ellipse">
              <a:avLst/>
            </a:prstGeom>
            <a:noFill/>
            <a:ln w="38100" cmpd="sng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3847639" y="1489669"/>
            <a:ext cx="4868502" cy="4709605"/>
            <a:chOff x="3847639" y="1489669"/>
            <a:chExt cx="4868502" cy="4709605"/>
          </a:xfrm>
        </p:grpSpPr>
        <p:sp>
          <p:nvSpPr>
            <p:cNvPr id="14" name="正方形/長方形 13"/>
            <p:cNvSpPr/>
            <p:nvPr/>
          </p:nvSpPr>
          <p:spPr>
            <a:xfrm>
              <a:off x="5502838" y="1489669"/>
              <a:ext cx="3213303" cy="4682826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  <a:ln w="38100" cmpd="sng">
              <a:solidFill>
                <a:srgbClr val="FFFF00">
                  <a:alpha val="51000"/>
                </a:srgb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80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MAXI</a:t>
              </a:r>
              <a:endParaRPr lang="ja-JP" altLang="en-US" sz="80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5" name="正方形/長方形 124"/>
            <p:cNvSpPr/>
            <p:nvPr/>
          </p:nvSpPr>
          <p:spPr>
            <a:xfrm>
              <a:off x="3847639" y="1516448"/>
              <a:ext cx="518196" cy="4682826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  <a:ln w="38100" cmpd="sng">
              <a:solidFill>
                <a:srgbClr val="FFFF00">
                  <a:alpha val="51000"/>
                </a:srgb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36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MAXI</a:t>
              </a:r>
              <a:endParaRPr lang="ja-JP" altLang="en-US" sz="36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2120031" y="6193243"/>
            <a:ext cx="6286308" cy="369332"/>
            <a:chOff x="2120031" y="6193243"/>
            <a:chExt cx="6286308" cy="369332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6639858" y="6193243"/>
              <a:ext cx="3016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0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405192" y="6193243"/>
              <a:ext cx="3016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1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8104679" y="6193243"/>
              <a:ext cx="3016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2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4365834" y="6193243"/>
              <a:ext cx="41662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–3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5086214" y="6193243"/>
              <a:ext cx="41662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–2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863036" y="6193243"/>
              <a:ext cx="41662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–1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120031" y="6193243"/>
              <a:ext cx="41662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–6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896853" y="6193243"/>
              <a:ext cx="41662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–5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3636047" y="6193243"/>
              <a:ext cx="41662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  <a:latin typeface="Calibri"/>
                  <a:ea typeface="ＭＳ Ｐゴシック"/>
                  <a:cs typeface="+mn-cs"/>
                </a:rPr>
                <a:t>–4</a:t>
              </a:r>
              <a:endParaRPr lang="ja-JP" altLang="en-US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endParaRPr>
            </a:p>
          </p:txBody>
        </p:sp>
      </p:grpSp>
      <p:cxnSp>
        <p:nvCxnSpPr>
          <p:cNvPr id="24" name="直線コネクタ 23"/>
          <p:cNvCxnSpPr/>
          <p:nvPr/>
        </p:nvCxnSpPr>
        <p:spPr>
          <a:xfrm flipV="1">
            <a:off x="1864330" y="6021996"/>
            <a:ext cx="6623205" cy="118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/>
          <p:cNvSpPr txBox="1"/>
          <p:nvPr/>
        </p:nvSpPr>
        <p:spPr>
          <a:xfrm>
            <a:off x="7091831" y="5472954"/>
            <a:ext cx="180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black"/>
                </a:solidFill>
                <a:latin typeface="Courier"/>
                <a:ea typeface="ＭＳ Ｐゴシック"/>
                <a:cs typeface="Courier"/>
              </a:rPr>
              <a:t>BH Binary</a:t>
            </a:r>
            <a:endParaRPr lang="ja-JP" altLang="en-US" sz="1800" b="1" dirty="0">
              <a:solidFill>
                <a:prstClr val="black"/>
              </a:solidFill>
              <a:latin typeface="Courier"/>
              <a:ea typeface="ＭＳ Ｐゴシック"/>
              <a:cs typeface="Courier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3186381" y="5686418"/>
            <a:ext cx="244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b="1" dirty="0">
                <a:solidFill>
                  <a:prstClr val="black"/>
                </a:solidFill>
                <a:latin typeface="Courier"/>
                <a:ea typeface="ＭＳ Ｐゴシック"/>
                <a:cs typeface="Courier"/>
              </a:rPr>
              <a:t>X-ray Burst</a:t>
            </a:r>
            <a:endParaRPr lang="ja-JP" altLang="en-US" sz="1800" b="1" dirty="0">
              <a:solidFill>
                <a:prstClr val="black"/>
              </a:solidFill>
              <a:latin typeface="Courier"/>
              <a:ea typeface="ＭＳ Ｐゴシック"/>
              <a:cs typeface="Courier"/>
            </a:endParaRPr>
          </a:p>
        </p:txBody>
      </p:sp>
      <p:sp>
        <p:nvSpPr>
          <p:cNvPr id="126" name="正方形/長方形 125"/>
          <p:cNvSpPr/>
          <p:nvPr/>
        </p:nvSpPr>
        <p:spPr>
          <a:xfrm>
            <a:off x="2658400" y="1472369"/>
            <a:ext cx="4583874" cy="4561497"/>
          </a:xfrm>
          <a:prstGeom prst="rect">
            <a:avLst/>
          </a:prstGeom>
          <a:gradFill flip="none" rotWithShape="1">
            <a:gsLst>
              <a:gs pos="80000">
                <a:srgbClr val="0000FF">
                  <a:alpha val="32000"/>
                </a:srgbClr>
              </a:gs>
              <a:gs pos="100000">
                <a:srgbClr val="FFFFFF">
                  <a:alpha val="32000"/>
                </a:srgbClr>
              </a:gs>
            </a:gsLst>
            <a:lin ang="0" scaled="1"/>
            <a:tileRect/>
          </a:gradFill>
          <a:ln w="38100" cmpd="sng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7200" dirty="0">
                <a:solidFill>
                  <a:srgbClr val="3366FF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  <a:ea typeface="ＭＳ Ｐゴシック"/>
              </a:rPr>
              <a:t>WF-MAXI</a:t>
            </a:r>
            <a:endParaRPr lang="ja-JP" altLang="en-US" sz="7200" dirty="0">
              <a:solidFill>
                <a:srgbClr val="3366FF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  <a:ea typeface="ＭＳ Ｐゴシック"/>
            </a:endParaRPr>
          </a:p>
        </p:txBody>
      </p:sp>
      <p:sp>
        <p:nvSpPr>
          <p:cNvPr id="127" name="スライド番号プレースホルダ 3"/>
          <p:cNvSpPr txBox="1">
            <a:spLocks/>
          </p:cNvSpPr>
          <p:nvPr/>
        </p:nvSpPr>
        <p:spPr>
          <a:xfrm>
            <a:off x="6980605" y="9525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39BEB31-9A2A-AD4E-84B7-76D64E20ADDA}" type="slidenum">
              <a:rPr lang="en-US" altLang="ja-JP" sz="15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pPr/>
              <a:t>18</a:t>
            </a:fld>
            <a:endParaRPr lang="en-US" altLang="ja-JP" sz="1500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線コネクタ 22"/>
          <p:cNvCxnSpPr/>
          <p:nvPr/>
        </p:nvCxnSpPr>
        <p:spPr>
          <a:xfrm flipV="1">
            <a:off x="152400" y="655362"/>
            <a:ext cx="5628330" cy="150617"/>
          </a:xfrm>
          <a:prstGeom prst="line">
            <a:avLst/>
          </a:prstGeom>
          <a:ln w="22225">
            <a:solidFill>
              <a:srgbClr val="FF6600"/>
            </a:solidFill>
          </a:ln>
          <a:effectLst>
            <a:glow rad="50800">
              <a:srgbClr val="FF0000">
                <a:alpha val="75000"/>
              </a:srgbClr>
            </a:glow>
            <a:outerShdw blurRad="40000" dist="20000" dir="5400000" rotWithShape="0">
              <a:srgbClr val="FF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706" y="173042"/>
            <a:ext cx="5482070" cy="533400"/>
          </a:xfrm>
        </p:spPr>
        <p:txBody>
          <a:bodyPr>
            <a:noAutofit/>
          </a:bodyPr>
          <a:lstStyle/>
          <a:p>
            <a:r>
              <a:rPr lang="en-US" altLang="ja-JP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+mn-lt"/>
              </a:rPr>
              <a:t>“Wide-Field MAXI” on ISS</a:t>
            </a:r>
            <a:endParaRPr lang="en-US" altLang="ja-JP" b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+mn-lt"/>
            </a:endParaRPr>
          </a:p>
        </p:txBody>
      </p:sp>
      <p:sp>
        <p:nvSpPr>
          <p:cNvPr id="20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AE3-877A-FB46-92B3-F63DF125AD79}" type="slidenum">
              <a:rPr lang="en-US" altLang="ja-JP" sz="160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 altLang="ja-JP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52400" y="1135300"/>
            <a:ext cx="5729720" cy="2432044"/>
            <a:chOff x="152400" y="1075536"/>
            <a:chExt cx="5729720" cy="2432044"/>
          </a:xfrm>
        </p:grpSpPr>
        <p:pic>
          <p:nvPicPr>
            <p:cNvPr id="7172" name="Picture 4" descr="s127e00987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9663" y="1075536"/>
              <a:ext cx="2732457" cy="202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9" descr="s128e010004-a"/>
            <p:cNvPicPr>
              <a:picLocks noChangeAspect="1" noChangeArrowheads="1"/>
            </p:cNvPicPr>
            <p:nvPr/>
          </p:nvPicPr>
          <p:blipFill>
            <a:blip r:embed="rId4"/>
            <a:srcRect l="8871" r="6848"/>
            <a:stretch>
              <a:fillRect/>
            </a:stretch>
          </p:blipFill>
          <p:spPr bwMode="auto">
            <a:xfrm>
              <a:off x="152400" y="1130373"/>
              <a:ext cx="2886488" cy="227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4" name="Oval 10"/>
            <p:cNvSpPr>
              <a:spLocks noChangeArrowheads="1"/>
            </p:cNvSpPr>
            <p:nvPr/>
          </p:nvSpPr>
          <p:spPr bwMode="auto">
            <a:xfrm rot="16200000">
              <a:off x="3457196" y="2274546"/>
              <a:ext cx="919962" cy="6488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175" name="Text Box 11"/>
            <p:cNvSpPr txBox="1">
              <a:spLocks noChangeArrowheads="1"/>
            </p:cNvSpPr>
            <p:nvPr/>
          </p:nvSpPr>
          <p:spPr bwMode="auto">
            <a:xfrm>
              <a:off x="3583270" y="3107470"/>
              <a:ext cx="750100" cy="40011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>
                  <a:solidFill>
                    <a:srgbClr val="FF0000"/>
                  </a:solidFill>
                  <a:latin typeface="Calibri"/>
                  <a:ea typeface="ＭＳ Ｐゴシック"/>
                  <a:cs typeface="+mn-cs"/>
                </a:rPr>
                <a:t>MAXI</a:t>
              </a:r>
            </a:p>
          </p:txBody>
        </p: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V="1">
              <a:off x="1317124" y="1139868"/>
              <a:ext cx="1908500" cy="49690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1266483" y="1940616"/>
              <a:ext cx="1883180" cy="110036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cxnSp>
        <p:sp>
          <p:nvSpPr>
            <p:cNvPr id="7179" name="TextBox 18"/>
            <p:cNvSpPr txBox="1">
              <a:spLocks noChangeArrowheads="1"/>
            </p:cNvSpPr>
            <p:nvPr/>
          </p:nvSpPr>
          <p:spPr bwMode="auto">
            <a:xfrm>
              <a:off x="4413557" y="3097975"/>
              <a:ext cx="915635" cy="40011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>
                  <a:solidFill>
                    <a:srgbClr val="FF0000"/>
                  </a:solidFill>
                  <a:latin typeface="Calibri"/>
                  <a:ea typeface="ＭＳ Ｐゴシック"/>
                  <a:cs typeface="+mn-cs"/>
                </a:rPr>
                <a:t>JEM EF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4544763" y="2555179"/>
              <a:ext cx="191626" cy="5491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上矢印 24"/>
            <p:cNvSpPr>
              <a:spLocks noChangeArrowheads="1"/>
            </p:cNvSpPr>
            <p:nvPr/>
          </p:nvSpPr>
          <p:spPr bwMode="auto">
            <a:xfrm>
              <a:off x="1317124" y="1162170"/>
              <a:ext cx="347096" cy="262696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38100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prstClr val="white"/>
                </a:solidFill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184" name="テキスト ボックス 25"/>
            <p:cNvSpPr txBox="1">
              <a:spLocks noChangeArrowheads="1"/>
            </p:cNvSpPr>
            <p:nvPr/>
          </p:nvSpPr>
          <p:spPr bwMode="auto">
            <a:xfrm>
              <a:off x="261065" y="1087715"/>
              <a:ext cx="122361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>
                  <a:solidFill>
                    <a:prstClr val="white"/>
                  </a:solidFill>
                  <a:latin typeface="Calibri"/>
                  <a:ea typeface="ＭＳ Ｐゴシック"/>
                  <a:cs typeface="+mn-cs"/>
                </a:rPr>
                <a:t>Direction </a:t>
              </a:r>
              <a:br>
                <a:rPr lang="en-US" altLang="ja-JP" sz="2000" dirty="0">
                  <a:solidFill>
                    <a:prstClr val="white"/>
                  </a:solidFill>
                  <a:latin typeface="Calibri"/>
                  <a:ea typeface="ＭＳ Ｐゴシック"/>
                  <a:cs typeface="+mn-cs"/>
                </a:rPr>
              </a:br>
              <a:r>
                <a:rPr lang="en-US" altLang="ja-JP" sz="2000" dirty="0">
                  <a:solidFill>
                    <a:prstClr val="white"/>
                  </a:solidFill>
                  <a:latin typeface="Calibri"/>
                  <a:ea typeface="ＭＳ Ｐゴシック"/>
                  <a:cs typeface="+mn-cs"/>
                </a:rPr>
                <a:t>of Motion</a:t>
              </a:r>
            </a:p>
          </p:txBody>
        </p:sp>
      </p:grp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393240"/>
              </p:ext>
            </p:extLst>
          </p:nvPr>
        </p:nvGraphicFramePr>
        <p:xfrm>
          <a:off x="211528" y="3623133"/>
          <a:ext cx="8686800" cy="3048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98011"/>
                <a:gridCol w="66887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goals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altLang="ja-JP" sz="2000" dirty="0" smtClean="0">
                          <a:latin typeface="+mn-lt"/>
                        </a:rPr>
                        <a:t>Counterparts for GW sources (</a:t>
                      </a:r>
                      <a:r>
                        <a:rPr lang="en-US" altLang="ja-JP" sz="2000" baseline="0" dirty="0" smtClean="0">
                          <a:latin typeface="+mn-lt"/>
                        </a:rPr>
                        <a:t>adv. LIGO</a:t>
                      </a:r>
                      <a:r>
                        <a:rPr lang="en-US" altLang="ja-JP" sz="2000" baseline="0" dirty="0" smtClean="0">
                          <a:latin typeface="+mn-lt"/>
                        </a:rPr>
                        <a:t>/Virgo, </a:t>
                      </a:r>
                      <a:r>
                        <a:rPr lang="en-US" altLang="ja-JP" sz="2000" baseline="0" dirty="0" smtClean="0">
                          <a:latin typeface="+mn-lt"/>
                        </a:rPr>
                        <a:t>KAGRA)</a:t>
                      </a:r>
                      <a:endParaRPr lang="en-US" altLang="ja-JP" sz="2000" dirty="0" smtClean="0">
                        <a:latin typeface="+mn-lt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altLang="ja-JP" sz="2000" dirty="0" smtClean="0">
                          <a:latin typeface="+mn-lt"/>
                        </a:rPr>
                        <a:t>First large-sky monitor for short soft X-ray transients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field of view</a:t>
                      </a:r>
                      <a:endParaRPr lang="en-US" altLang="ja-JP" sz="20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000" dirty="0" smtClean="0">
                          <a:latin typeface="+mn-lt"/>
                        </a:rPr>
                        <a:t>≈ </a:t>
                      </a:r>
                      <a:r>
                        <a:rPr lang="en-US" altLang="ja-JP" sz="20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20% of the sky </a:t>
                      </a:r>
                      <a:r>
                        <a:rPr lang="en-US" altLang="ja-JP" sz="2000" b="1" dirty="0" smtClean="0">
                          <a:latin typeface="+mn-lt"/>
                        </a:rPr>
                        <a:t> (covers 80% sky in 92 min)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Instruments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+mn-lt"/>
                        </a:rPr>
                        <a:t>Soft X-ray Large</a:t>
                      </a:r>
                      <a:r>
                        <a:rPr lang="en-US" altLang="ja-JP" sz="2000" baseline="0" dirty="0" smtClean="0">
                          <a:latin typeface="+mn-lt"/>
                        </a:rPr>
                        <a:t> Solid Angle</a:t>
                      </a:r>
                      <a:r>
                        <a:rPr lang="en-US" altLang="ja-JP" sz="2000" dirty="0" smtClean="0">
                          <a:latin typeface="+mn-lt"/>
                        </a:rPr>
                        <a:t> Camera (SLC: </a:t>
                      </a:r>
                      <a:r>
                        <a:rPr lang="en-US" altLang="ja-JP" sz="20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0.7–10</a:t>
                      </a:r>
                      <a:r>
                        <a:rPr lang="en-US" altLang="ja-JP" sz="2000" b="1" dirty="0" smtClean="0">
                          <a:latin typeface="+mn-lt"/>
                        </a:rPr>
                        <a:t> </a:t>
                      </a:r>
                      <a:r>
                        <a:rPr lang="en-US" altLang="ja-JP" sz="2000" dirty="0" smtClean="0">
                          <a:latin typeface="+mn-lt"/>
                        </a:rPr>
                        <a:t>keV)</a:t>
                      </a:r>
                      <a:br>
                        <a:rPr lang="en-US" altLang="ja-JP" sz="2000" dirty="0" smtClean="0">
                          <a:latin typeface="+mn-lt"/>
                        </a:rPr>
                      </a:br>
                      <a:r>
                        <a:rPr lang="en-US" altLang="ja-JP" sz="2000" dirty="0" smtClean="0">
                          <a:latin typeface="+mn-lt"/>
                        </a:rPr>
                        <a:t>Hard X-ray Monitor</a:t>
                      </a:r>
                      <a:r>
                        <a:rPr lang="ja-JP" altLang="en-US" sz="2000" dirty="0" smtClean="0">
                          <a:latin typeface="+mn-lt"/>
                        </a:rPr>
                        <a:t>　　</a:t>
                      </a:r>
                      <a:r>
                        <a:rPr lang="en-US" altLang="ja-JP" sz="2000" dirty="0" smtClean="0">
                          <a:latin typeface="+mn-lt"/>
                        </a:rPr>
                        <a:t>(HXM: 20 keV–1</a:t>
                      </a:r>
                      <a:r>
                        <a:rPr lang="en-US" altLang="ja-JP" sz="2000" baseline="0" dirty="0" smtClean="0">
                          <a:latin typeface="+mn-lt"/>
                        </a:rPr>
                        <a:t> M</a:t>
                      </a:r>
                      <a:r>
                        <a:rPr lang="en-US" altLang="ja-JP" sz="2000" dirty="0" smtClean="0">
                          <a:latin typeface="+mn-lt"/>
                        </a:rPr>
                        <a:t>eV)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sensitivity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+mn-lt"/>
                        </a:rPr>
                        <a:t>50 mCrab /30 s (SLC)   </a:t>
                      </a:r>
                      <a:r>
                        <a:rPr lang="en-US" altLang="ja-JP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(≈</a:t>
                      </a:r>
                      <a:r>
                        <a:rPr lang="en-US" altLang="ja-JP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 MAXI/GSC single </a:t>
                      </a:r>
                      <a:r>
                        <a:rPr lang="en-US" altLang="ja-JP" sz="2000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camara</a:t>
                      </a:r>
                      <a:r>
                        <a:rPr lang="en-US" altLang="ja-JP" sz="20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lang="en-US" altLang="ja-JP" sz="2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pos.</a:t>
                      </a:r>
                      <a:r>
                        <a:rPr lang="en-US" altLang="ja-JP" sz="2000" b="1" baseline="0" dirty="0" smtClean="0">
                          <a:solidFill>
                            <a:srgbClr val="0000FF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accuracy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+mn-lt"/>
                        </a:rPr>
                        <a:t>0.1°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p</a:t>
                      </a:r>
                      <a:r>
                        <a:rPr lang="en-US" altLang="ja-JP" sz="2000" b="1" smtClean="0">
                          <a:solidFill>
                            <a:srgbClr val="0000FF"/>
                          </a:solidFill>
                          <a:latin typeface="+mn-lt"/>
                        </a:rPr>
                        <a:t>latform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000" dirty="0" smtClean="0">
                          <a:latin typeface="+mn-lt"/>
                        </a:rPr>
                        <a:t>ISS/JEM 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998820" y="343432"/>
            <a:ext cx="2687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N. Kawai + WF-MAXI Team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9" name="スライド番号プレースホルダ 3"/>
          <p:cNvSpPr txBox="1">
            <a:spLocks/>
          </p:cNvSpPr>
          <p:nvPr/>
        </p:nvSpPr>
        <p:spPr>
          <a:xfrm>
            <a:off x="6980605" y="9525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39BEB31-9A2A-AD4E-84B7-76D64E20ADDA}" type="slidenum">
              <a:rPr lang="en-US" altLang="ja-JP" sz="15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pPr/>
              <a:t>19</a:t>
            </a:fld>
            <a:endParaRPr lang="en-US" altLang="ja-JP" sz="1500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119" y="1204626"/>
            <a:ext cx="3079319" cy="20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直線コネクタ 75"/>
          <p:cNvCxnSpPr/>
          <p:nvPr/>
        </p:nvCxnSpPr>
        <p:spPr>
          <a:xfrm flipV="1">
            <a:off x="1560286" y="1342571"/>
            <a:ext cx="5893849" cy="137392"/>
          </a:xfrm>
          <a:prstGeom prst="line">
            <a:avLst/>
          </a:prstGeom>
          <a:ln w="22225">
            <a:solidFill>
              <a:srgbClr val="FF6600"/>
            </a:solidFill>
          </a:ln>
          <a:effectLst>
            <a:glow rad="50800">
              <a:srgbClr val="FF0000">
                <a:alpha val="75000"/>
              </a:srgbClr>
            </a:glow>
            <a:outerShdw blurRad="40000" dist="20000" dir="5400000" rotWithShape="0">
              <a:srgbClr val="FF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158037" cy="1603969"/>
          </a:xfrm>
        </p:spPr>
        <p:txBody>
          <a:bodyPr/>
          <a:lstStyle/>
          <a:p>
            <a:pPr lvl="0"/>
            <a:r>
              <a:rPr lang="en-US" altLang="ja-JP" sz="32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ea typeface="ヒラギノ角ゴ ProN" charset="0"/>
                <a:cs typeface="ヒラギノ角ゴ ProN" charset="0"/>
              </a:rPr>
              <a:t>Steps of localization and identification of GW events</a:t>
            </a:r>
            <a:endParaRPr lang="ja-JP" altLang="en-US" sz="6600" dirty="0">
              <a:effectLst>
                <a:glow rad="101600">
                  <a:schemeClr val="bg1">
                    <a:alpha val="75000"/>
                  </a:schemeClr>
                </a:glow>
              </a:effectLst>
              <a:ea typeface="平成角ゴシック" charset="0"/>
              <a:cs typeface="平成角ゴシック" charset="0"/>
            </a:endParaRPr>
          </a:p>
        </p:txBody>
      </p:sp>
      <p:sp>
        <p:nvSpPr>
          <p:cNvPr id="7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476250"/>
          </a:xfrm>
        </p:spPr>
        <p:txBody>
          <a:bodyPr/>
          <a:lstStyle/>
          <a:p>
            <a:pPr>
              <a:defRPr/>
            </a:pPr>
            <a:fld id="{3C8EBB8A-8979-0449-ABE5-AB48748FB8E6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246022" y="1988840"/>
            <a:ext cx="8821723" cy="3882085"/>
            <a:chOff x="246022" y="2492896"/>
            <a:chExt cx="8821723" cy="3882085"/>
          </a:xfrm>
        </p:grpSpPr>
        <p:sp>
          <p:nvSpPr>
            <p:cNvPr id="630" name="右矢印 629"/>
            <p:cNvSpPr/>
            <p:nvPr/>
          </p:nvSpPr>
          <p:spPr>
            <a:xfrm>
              <a:off x="3319341" y="4159068"/>
              <a:ext cx="421602" cy="814488"/>
            </a:xfrm>
            <a:prstGeom prst="rightArrow">
              <a:avLst>
                <a:gd name="adj1" fmla="val 50000"/>
                <a:gd name="adj2" fmla="val 52130"/>
              </a:avLst>
            </a:prstGeom>
            <a:solidFill>
              <a:schemeClr val="bg1">
                <a:lumMod val="8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631" name="右矢印 630"/>
            <p:cNvSpPr/>
            <p:nvPr/>
          </p:nvSpPr>
          <p:spPr>
            <a:xfrm>
              <a:off x="6225848" y="4125698"/>
              <a:ext cx="421602" cy="814488"/>
            </a:xfrm>
            <a:prstGeom prst="rightArrow">
              <a:avLst>
                <a:gd name="adj1" fmla="val 50000"/>
                <a:gd name="adj2" fmla="val 52130"/>
              </a:avLst>
            </a:prstGeom>
            <a:solidFill>
              <a:schemeClr val="bg1">
                <a:lumMod val="8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11" name="図形グループ 10"/>
            <p:cNvGrpSpPr/>
            <p:nvPr/>
          </p:nvGrpSpPr>
          <p:grpSpPr>
            <a:xfrm>
              <a:off x="246022" y="2924944"/>
              <a:ext cx="3016478" cy="3450037"/>
              <a:chOff x="246022" y="2924944"/>
              <a:chExt cx="3016478" cy="3450037"/>
            </a:xfrm>
          </p:grpSpPr>
          <p:grpSp>
            <p:nvGrpSpPr>
              <p:cNvPr id="2" name="図形グループ 1"/>
              <p:cNvGrpSpPr/>
              <p:nvPr/>
            </p:nvGrpSpPr>
            <p:grpSpPr>
              <a:xfrm>
                <a:off x="246022" y="3530495"/>
                <a:ext cx="3016478" cy="2318158"/>
                <a:chOff x="5181600" y="3060700"/>
                <a:chExt cx="3668713" cy="2819400"/>
              </a:xfrm>
            </p:grpSpPr>
            <p:pic>
              <p:nvPicPr>
                <p:cNvPr id="25692" name="Picture 49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181600" y="3060700"/>
                  <a:ext cx="655638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3" name="Picture 49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837238" y="3060700"/>
                  <a:ext cx="668337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4" name="Picture 49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6505575" y="3060700"/>
                  <a:ext cx="657225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5" name="Picture 49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162800" y="3060700"/>
                  <a:ext cx="655638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6" name="Picture 500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818438" y="3060700"/>
                  <a:ext cx="657225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7" name="Picture 50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073"/>
                <a:stretch>
                  <a:fillRect/>
                </a:stretch>
              </p:blipFill>
              <p:spPr bwMode="auto">
                <a:xfrm>
                  <a:off x="8475663" y="3060700"/>
                  <a:ext cx="374650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8" name="Picture 50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181600" y="3784600"/>
                  <a:ext cx="655638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699" name="Picture 503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837238" y="3784600"/>
                  <a:ext cx="668337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0" name="Picture 504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6505575" y="3784600"/>
                  <a:ext cx="657225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1" name="Picture 505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162800" y="3784600"/>
                  <a:ext cx="655638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2" name="Picture 506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818438" y="3784600"/>
                  <a:ext cx="657225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3" name="Picture 507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073"/>
                <a:stretch>
                  <a:fillRect/>
                </a:stretch>
              </p:blipFill>
              <p:spPr bwMode="auto">
                <a:xfrm>
                  <a:off x="8475663" y="3784600"/>
                  <a:ext cx="374650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4" name="Picture 508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181600" y="4483100"/>
                  <a:ext cx="655638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5" name="Picture 509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837238" y="4483100"/>
                  <a:ext cx="668337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6" name="Picture 510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6505575" y="4483100"/>
                  <a:ext cx="65722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7" name="Picture 51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162800" y="4483100"/>
                  <a:ext cx="655638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8" name="Picture 512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818438" y="4483100"/>
                  <a:ext cx="65722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09" name="Picture 513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073"/>
                <a:stretch>
                  <a:fillRect/>
                </a:stretch>
              </p:blipFill>
              <p:spPr bwMode="auto">
                <a:xfrm>
                  <a:off x="8475663" y="4483100"/>
                  <a:ext cx="374650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10" name="Picture 514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181600" y="5194300"/>
                  <a:ext cx="655638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11" name="Picture 515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5837238" y="5194300"/>
                  <a:ext cx="668337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12" name="Picture 516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6505575" y="5194300"/>
                  <a:ext cx="657225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13" name="Picture 517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162800" y="5194300"/>
                  <a:ext cx="655638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14" name="Picture 518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448"/>
                <a:stretch>
                  <a:fillRect/>
                </a:stretch>
              </p:blipFill>
              <p:spPr bwMode="auto">
                <a:xfrm>
                  <a:off x="7818438" y="5194300"/>
                  <a:ext cx="657225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715" name="Picture 519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073"/>
                <a:stretch>
                  <a:fillRect/>
                </a:stretch>
              </p:blipFill>
              <p:spPr bwMode="auto">
                <a:xfrm>
                  <a:off x="8475663" y="5194300"/>
                  <a:ext cx="374650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771" name="Rectangle 1366"/>
                <p:cNvSpPr>
                  <a:spLocks noChangeArrowheads="1"/>
                </p:cNvSpPr>
                <p:nvPr/>
              </p:nvSpPr>
              <p:spPr bwMode="auto">
                <a:xfrm>
                  <a:off x="8523288" y="3086100"/>
                  <a:ext cx="173037" cy="625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4100" b="1">
                      <a:solidFill>
                        <a:srgbClr val="FFFFFF"/>
                      </a:solidFill>
                      <a:latin typeface="Geneva" charset="0"/>
                      <a:ea typeface="ＭＳ Ｐゴシック"/>
                    </a:rPr>
                    <a:t> </a:t>
                  </a:r>
                  <a:endParaRPr lang="en-US" altLang="ja-JP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602" name="円/楕円 601"/>
              <p:cNvSpPr/>
              <p:nvPr/>
            </p:nvSpPr>
            <p:spPr>
              <a:xfrm rot="19672510">
                <a:off x="500524" y="3473830"/>
                <a:ext cx="2654188" cy="1721403"/>
              </a:xfrm>
              <a:prstGeom prst="ellipse">
                <a:avLst/>
              </a:prstGeom>
              <a:noFill/>
              <a:ln w="28575" cmpd="sng">
                <a:solidFill>
                  <a:schemeClr val="bg1">
                    <a:lumMod val="95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" name="正方形/長方形 2"/>
              <p:cNvSpPr/>
              <p:nvPr/>
            </p:nvSpPr>
            <p:spPr>
              <a:xfrm>
                <a:off x="358460" y="6005649"/>
                <a:ext cx="26853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Error region for GW event</a:t>
                </a:r>
                <a:endParaRPr lang="en-US" altLang="ja-JP" dirty="0">
                  <a:solidFill>
                    <a:prstClr val="black"/>
                  </a:solidFill>
                  <a:latin typeface="ＭＳ Ｐゴシック" charset="0"/>
                  <a:ea typeface="ＭＳ Ｐゴシック"/>
                </a:endParaRPr>
              </a:p>
            </p:txBody>
          </p:sp>
          <p:cxnSp>
            <p:nvCxnSpPr>
              <p:cNvPr id="604" name="直線矢印コネクタ 603"/>
              <p:cNvCxnSpPr/>
              <p:nvPr/>
            </p:nvCxnSpPr>
            <p:spPr>
              <a:xfrm flipV="1">
                <a:off x="925196" y="5307851"/>
                <a:ext cx="118412" cy="785445"/>
              </a:xfrm>
              <a:prstGeom prst="straightConnector1">
                <a:avLst/>
              </a:prstGeom>
              <a:ln w="28575" cmpd="sng">
                <a:solidFill>
                  <a:schemeClr val="accent2">
                    <a:lumMod val="60000"/>
                    <a:lumOff val="40000"/>
                  </a:schemeClr>
                </a:solidFill>
                <a:headEnd type="none" w="lg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0" name="円/楕円 609"/>
              <p:cNvSpPr/>
              <p:nvPr/>
            </p:nvSpPr>
            <p:spPr>
              <a:xfrm>
                <a:off x="1844589" y="4794506"/>
                <a:ext cx="133423" cy="133155"/>
              </a:xfrm>
              <a:prstGeom prst="ellipse">
                <a:avLst/>
              </a:prstGeom>
              <a:noFill/>
              <a:ln w="19050" cmpd="sng">
                <a:solidFill>
                  <a:srgbClr val="FFFFFF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614" name="正方形/長方形 613"/>
              <p:cNvSpPr/>
              <p:nvPr/>
            </p:nvSpPr>
            <p:spPr>
              <a:xfrm>
                <a:off x="2267744" y="4282581"/>
                <a:ext cx="792088" cy="9233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prstClr val="white"/>
                    </a:solidFill>
                    <a:latin typeface="ＭＳ Ｐゴシック" charset="0"/>
                    <a:ea typeface="ＭＳ Ｐゴシック"/>
                  </a:rPr>
                  <a:t>X-ray</a:t>
                </a:r>
                <a:br>
                  <a:rPr lang="en-US" altLang="ja-JP" dirty="0" smtClean="0">
                    <a:solidFill>
                      <a:prstClr val="white"/>
                    </a:solidFill>
                    <a:latin typeface="ＭＳ Ｐゴシック" charset="0"/>
                    <a:ea typeface="ＭＳ Ｐゴシック"/>
                  </a:rPr>
                </a:br>
                <a:r>
                  <a:rPr lang="en-US" altLang="ja-JP" dirty="0" smtClean="0">
                    <a:solidFill>
                      <a:prstClr val="white"/>
                    </a:solidFill>
                    <a:latin typeface="ＭＳ Ｐゴシック" charset="0"/>
                    <a:ea typeface="ＭＳ Ｐゴシック"/>
                  </a:rPr>
                  <a:t>error circle</a:t>
                </a:r>
                <a:endParaRPr lang="en-US" altLang="ja-JP" dirty="0">
                  <a:solidFill>
                    <a:prstClr val="white"/>
                  </a:solidFill>
                  <a:latin typeface="ＭＳ Ｐゴシック" charset="0"/>
                  <a:ea typeface="ＭＳ Ｐゴシック"/>
                </a:endParaRPr>
              </a:p>
            </p:txBody>
          </p:sp>
          <p:cxnSp>
            <p:nvCxnSpPr>
              <p:cNvPr id="617" name="直線矢印コネクタ 616"/>
              <p:cNvCxnSpPr>
                <a:stCxn id="614" idx="1"/>
                <a:endCxn id="610" idx="7"/>
              </p:cNvCxnSpPr>
              <p:nvPr/>
            </p:nvCxnSpPr>
            <p:spPr>
              <a:xfrm flipH="1">
                <a:off x="1958473" y="4744246"/>
                <a:ext cx="309271" cy="69760"/>
              </a:xfrm>
              <a:prstGeom prst="straightConnector1">
                <a:avLst/>
              </a:prstGeom>
              <a:ln w="19050" cmpd="sng">
                <a:solidFill>
                  <a:srgbClr val="FFFFFF"/>
                </a:solidFill>
                <a:headEnd type="none" w="lg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9" name="正方形/長方形 658"/>
              <p:cNvSpPr/>
              <p:nvPr/>
            </p:nvSpPr>
            <p:spPr>
              <a:xfrm>
                <a:off x="344303" y="2924944"/>
                <a:ext cx="2701280" cy="369332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Smaller error circle by EM</a:t>
                </a:r>
                <a:endParaRPr lang="en-US" altLang="ja-JP" dirty="0">
                  <a:solidFill>
                    <a:prstClr val="black"/>
                  </a:solidFill>
                  <a:latin typeface="ＭＳ Ｐゴシック" charset="0"/>
                  <a:ea typeface="ＭＳ Ｐゴシック"/>
                </a:endParaRPr>
              </a:p>
            </p:txBody>
          </p:sp>
        </p:grpSp>
        <p:grpSp>
          <p:nvGrpSpPr>
            <p:cNvPr id="10" name="図形グループ 9"/>
            <p:cNvGrpSpPr/>
            <p:nvPr/>
          </p:nvGrpSpPr>
          <p:grpSpPr>
            <a:xfrm>
              <a:off x="3779913" y="2924944"/>
              <a:ext cx="2664295" cy="3304327"/>
              <a:chOff x="3779913" y="2924944"/>
              <a:chExt cx="2664295" cy="3304327"/>
            </a:xfrm>
          </p:grpSpPr>
          <p:pic>
            <p:nvPicPr>
              <p:cNvPr id="620" name="Picture 7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3109" y="3345610"/>
                <a:ext cx="1425955" cy="975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3" name="正方形/長方形 622"/>
              <p:cNvSpPr/>
              <p:nvPr/>
            </p:nvSpPr>
            <p:spPr>
              <a:xfrm>
                <a:off x="4572000" y="3358733"/>
                <a:ext cx="187220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X-ray timing and spectroscopy</a:t>
                </a:r>
                <a:endParaRPr lang="en-US" altLang="ja-JP" dirty="0">
                  <a:solidFill>
                    <a:prstClr val="black"/>
                  </a:solidFill>
                  <a:latin typeface="ＭＳ Ｐゴシック" charset="0"/>
                  <a:ea typeface="ＭＳ Ｐゴシック"/>
                </a:endParaRPr>
              </a:p>
            </p:txBody>
          </p:sp>
          <p:pic>
            <p:nvPicPr>
              <p:cNvPr id="627" name="Picture 13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00" t="11536" r="10411" b="8471"/>
              <a:stretch/>
            </p:blipFill>
            <p:spPr bwMode="auto">
              <a:xfrm>
                <a:off x="4068115" y="4514426"/>
                <a:ext cx="1649148" cy="99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9" name="正方形/長方形 628"/>
              <p:cNvSpPr/>
              <p:nvPr/>
            </p:nvSpPr>
            <p:spPr>
              <a:xfrm>
                <a:off x="3779913" y="5582940"/>
                <a:ext cx="212359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Optical </a:t>
                </a:r>
                <a:r>
                  <a:rPr lang="en-US" altLang="ja-JP" dirty="0" err="1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llight</a:t>
                </a:r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 curve and spectroscopy</a:t>
                </a:r>
                <a:endParaRPr lang="en-US" altLang="ja-JP" dirty="0">
                  <a:solidFill>
                    <a:prstClr val="black"/>
                  </a:solidFill>
                  <a:latin typeface="ＭＳ Ｐゴシック" charset="0"/>
                  <a:ea typeface="ＭＳ Ｐゴシック"/>
                </a:endParaRPr>
              </a:p>
            </p:txBody>
          </p:sp>
          <p:sp>
            <p:nvSpPr>
              <p:cNvPr id="660" name="正方形/長方形 659"/>
              <p:cNvSpPr/>
              <p:nvPr/>
            </p:nvSpPr>
            <p:spPr>
              <a:xfrm>
                <a:off x="3889304" y="2924944"/>
                <a:ext cx="2154857" cy="369332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Detailed observation</a:t>
                </a:r>
                <a:endParaRPr lang="en-US" altLang="ja-JP" dirty="0">
                  <a:solidFill>
                    <a:prstClr val="black"/>
                  </a:solidFill>
                  <a:latin typeface="ＭＳ Ｐゴシック" charset="0"/>
                  <a:ea typeface="ＭＳ Ｐゴシック"/>
                </a:endParaRPr>
              </a:p>
            </p:txBody>
          </p:sp>
        </p:grpSp>
        <p:grpSp>
          <p:nvGrpSpPr>
            <p:cNvPr id="9" name="図形グループ 8"/>
            <p:cNvGrpSpPr/>
            <p:nvPr/>
          </p:nvGrpSpPr>
          <p:grpSpPr>
            <a:xfrm>
              <a:off x="6444207" y="2492896"/>
              <a:ext cx="2623538" cy="3371518"/>
              <a:chOff x="6444207" y="2492896"/>
              <a:chExt cx="2623538" cy="3371518"/>
            </a:xfrm>
          </p:grpSpPr>
          <p:grpSp>
            <p:nvGrpSpPr>
              <p:cNvPr id="7" name="図形グループ 6"/>
              <p:cNvGrpSpPr/>
              <p:nvPr/>
            </p:nvGrpSpPr>
            <p:grpSpPr>
              <a:xfrm>
                <a:off x="7254429" y="5002207"/>
                <a:ext cx="348507" cy="746614"/>
                <a:chOff x="7254429" y="5002207"/>
                <a:chExt cx="348507" cy="746614"/>
              </a:xfrm>
            </p:grpSpPr>
            <p:sp>
              <p:nvSpPr>
                <p:cNvPr id="633" name="円弧 632"/>
                <p:cNvSpPr/>
                <p:nvPr/>
              </p:nvSpPr>
              <p:spPr bwMode="auto">
                <a:xfrm flipH="1">
                  <a:off x="7254429" y="5075302"/>
                  <a:ext cx="348507" cy="631750"/>
                </a:xfrm>
                <a:prstGeom prst="arc">
                  <a:avLst>
                    <a:gd name="adj1" fmla="val 16200000"/>
                    <a:gd name="adj2" fmla="val 5319449"/>
                  </a:avLst>
                </a:prstGeom>
                <a:ln w="12700" cap="flat" cmpd="sng" algn="ctr">
                  <a:solidFill>
                    <a:srgbClr val="3366FF"/>
                  </a:solidFill>
                  <a:prstDash val="solid"/>
                  <a:round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34" name="円/楕円 633"/>
                <p:cNvSpPr/>
                <p:nvPr/>
              </p:nvSpPr>
              <p:spPr bwMode="auto">
                <a:xfrm>
                  <a:off x="7343623" y="5590831"/>
                  <a:ext cx="161627" cy="157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0000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35" name="円/楕円 634"/>
                <p:cNvSpPr/>
                <p:nvPr/>
              </p:nvSpPr>
              <p:spPr bwMode="auto">
                <a:xfrm>
                  <a:off x="7348674" y="5002207"/>
                  <a:ext cx="161627" cy="1579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0000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36" name="円弧 635"/>
                <p:cNvSpPr/>
                <p:nvPr/>
              </p:nvSpPr>
              <p:spPr bwMode="auto">
                <a:xfrm>
                  <a:off x="7254429" y="5075302"/>
                  <a:ext cx="348507" cy="631750"/>
                </a:xfrm>
                <a:prstGeom prst="arc">
                  <a:avLst>
                    <a:gd name="adj1" fmla="val 16200000"/>
                    <a:gd name="adj2" fmla="val 5319449"/>
                  </a:avLst>
                </a:prstGeom>
                <a:ln w="12700" cap="flat" cmpd="sng" algn="ctr">
                  <a:solidFill>
                    <a:srgbClr val="3366FF"/>
                  </a:solidFill>
                  <a:prstDash val="solid"/>
                  <a:round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37" name="円弧 636"/>
                <p:cNvSpPr/>
                <p:nvPr/>
              </p:nvSpPr>
              <p:spPr bwMode="auto">
                <a:xfrm>
                  <a:off x="7254429" y="5075302"/>
                  <a:ext cx="348507" cy="631750"/>
                </a:xfrm>
                <a:prstGeom prst="arc">
                  <a:avLst>
                    <a:gd name="adj1" fmla="val 21548255"/>
                    <a:gd name="adj2" fmla="val 5319449"/>
                  </a:avLst>
                </a:prstGeom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arrow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grpSp>
            <p:nvGrpSpPr>
              <p:cNvPr id="8" name="図形グループ 7"/>
              <p:cNvGrpSpPr/>
              <p:nvPr/>
            </p:nvGrpSpPr>
            <p:grpSpPr>
              <a:xfrm>
                <a:off x="7123903" y="4202444"/>
                <a:ext cx="609561" cy="673519"/>
                <a:chOff x="7123903" y="4202444"/>
                <a:chExt cx="609561" cy="673519"/>
              </a:xfrm>
            </p:grpSpPr>
            <p:grpSp>
              <p:nvGrpSpPr>
                <p:cNvPr id="639" name="図形グループ 26"/>
                <p:cNvGrpSpPr>
                  <a:grpSpLocks/>
                </p:cNvGrpSpPr>
                <p:nvPr/>
              </p:nvGrpSpPr>
              <p:grpSpPr bwMode="auto">
                <a:xfrm rot="983283">
                  <a:off x="7123903" y="4370824"/>
                  <a:ext cx="609561" cy="336760"/>
                  <a:chOff x="5310563" y="4050256"/>
                  <a:chExt cx="2562758" cy="1417454"/>
                </a:xfrm>
              </p:grpSpPr>
              <p:sp>
                <p:nvSpPr>
                  <p:cNvPr id="641" name="円/楕円 640"/>
                  <p:cNvSpPr/>
                  <p:nvPr/>
                </p:nvSpPr>
                <p:spPr>
                  <a:xfrm>
                    <a:off x="6196862" y="4354116"/>
                    <a:ext cx="790161" cy="7901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00000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grpSp>
                <p:nvGrpSpPr>
                  <p:cNvPr id="642" name="図形グループ 21"/>
                  <p:cNvGrpSpPr>
                    <a:grpSpLocks/>
                  </p:cNvGrpSpPr>
                  <p:nvPr/>
                </p:nvGrpSpPr>
                <p:grpSpPr bwMode="auto">
                  <a:xfrm>
                    <a:off x="5310563" y="4050256"/>
                    <a:ext cx="1281379" cy="1417454"/>
                    <a:chOff x="6428202" y="3974056"/>
                    <a:chExt cx="1281379" cy="1417454"/>
                  </a:xfrm>
                </p:grpSpPr>
                <p:sp>
                  <p:nvSpPr>
                    <p:cNvPr id="647" name="円弧 17"/>
                    <p:cNvSpPr/>
                    <p:nvPr/>
                  </p:nvSpPr>
                  <p:spPr>
                    <a:xfrm flipH="1">
                      <a:off x="6400491" y="3952026"/>
                      <a:ext cx="1289606" cy="1417451"/>
                    </a:xfrm>
                    <a:prstGeom prst="arc">
                      <a:avLst>
                        <a:gd name="adj1" fmla="val 12864080"/>
                        <a:gd name="adj2" fmla="val 8933546"/>
                      </a:avLst>
                    </a:prstGeom>
                    <a:ln w="12700" cap="flat" cmpd="sng" algn="ctr">
                      <a:solidFill>
                        <a:srgbClr val="FF6600"/>
                      </a:solidFill>
                      <a:prstDash val="solid"/>
                      <a:round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prstClr val="black"/>
                        </a:solidFill>
                        <a:latin typeface="Calibri"/>
                        <a:ea typeface="ＭＳ Ｐゴシック"/>
                      </a:endParaRPr>
                    </a:p>
                  </p:txBody>
                </p:sp>
                <p:sp>
                  <p:nvSpPr>
                    <p:cNvPr id="648" name="円弧 18"/>
                    <p:cNvSpPr/>
                    <p:nvPr/>
                  </p:nvSpPr>
                  <p:spPr>
                    <a:xfrm flipH="1">
                      <a:off x="7229131" y="3951105"/>
                      <a:ext cx="455477" cy="1417451"/>
                    </a:xfrm>
                    <a:prstGeom prst="arc">
                      <a:avLst>
                        <a:gd name="adj1" fmla="val 12864080"/>
                        <a:gd name="adj2" fmla="val 8933546"/>
                      </a:avLst>
                    </a:prstGeom>
                    <a:ln w="12700" cap="flat" cmpd="sng" algn="ctr">
                      <a:solidFill>
                        <a:srgbClr val="FF6600"/>
                      </a:solidFill>
                      <a:prstDash val="solid"/>
                      <a:round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prstClr val="black"/>
                        </a:solidFill>
                        <a:latin typeface="Calibri"/>
                        <a:ea typeface="ＭＳ Ｐゴシック"/>
                      </a:endParaRPr>
                    </a:p>
                  </p:txBody>
                </p:sp>
                <p:sp>
                  <p:nvSpPr>
                    <p:cNvPr id="649" name="円弧 648"/>
                    <p:cNvSpPr/>
                    <p:nvPr/>
                  </p:nvSpPr>
                  <p:spPr>
                    <a:xfrm flipH="1">
                      <a:off x="6685737" y="3950943"/>
                      <a:ext cx="998760" cy="1417451"/>
                    </a:xfrm>
                    <a:prstGeom prst="arc">
                      <a:avLst>
                        <a:gd name="adj1" fmla="val 12864080"/>
                        <a:gd name="adj2" fmla="val 8933546"/>
                      </a:avLst>
                    </a:prstGeom>
                    <a:ln w="12700" cap="flat" cmpd="sng" algn="ctr">
                      <a:solidFill>
                        <a:srgbClr val="FF6600"/>
                      </a:solidFill>
                      <a:prstDash val="solid"/>
                      <a:round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prstClr val="black"/>
                        </a:solidFill>
                        <a:latin typeface="Calibri"/>
                        <a:ea typeface="ＭＳ Ｐゴシック"/>
                      </a:endParaRPr>
                    </a:p>
                  </p:txBody>
                </p:sp>
              </p:grpSp>
              <p:grpSp>
                <p:nvGrpSpPr>
                  <p:cNvPr id="643" name="図形グループ 22"/>
                  <p:cNvGrpSpPr>
                    <a:grpSpLocks/>
                  </p:cNvGrpSpPr>
                  <p:nvPr/>
                </p:nvGrpSpPr>
                <p:grpSpPr bwMode="auto">
                  <a:xfrm flipH="1">
                    <a:off x="6591942" y="4050256"/>
                    <a:ext cx="1281379" cy="1417454"/>
                    <a:chOff x="6428202" y="3974056"/>
                    <a:chExt cx="1281379" cy="1417454"/>
                  </a:xfrm>
                </p:grpSpPr>
                <p:sp>
                  <p:nvSpPr>
                    <p:cNvPr id="644" name="円弧 643"/>
                    <p:cNvSpPr/>
                    <p:nvPr/>
                  </p:nvSpPr>
                  <p:spPr>
                    <a:xfrm flipH="1">
                      <a:off x="6429525" y="3974384"/>
                      <a:ext cx="1278631" cy="1417451"/>
                    </a:xfrm>
                    <a:prstGeom prst="arc">
                      <a:avLst>
                        <a:gd name="adj1" fmla="val 12864080"/>
                        <a:gd name="adj2" fmla="val 8933546"/>
                      </a:avLst>
                    </a:prstGeom>
                    <a:ln w="12700" cap="flat" cmpd="sng" algn="ctr">
                      <a:solidFill>
                        <a:srgbClr val="FF6600"/>
                      </a:solidFill>
                      <a:prstDash val="solid"/>
                      <a:round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prstClr val="black"/>
                        </a:solidFill>
                        <a:latin typeface="Calibri"/>
                        <a:ea typeface="ＭＳ Ｐゴシック"/>
                      </a:endParaRPr>
                    </a:p>
                  </p:txBody>
                </p:sp>
                <p:sp>
                  <p:nvSpPr>
                    <p:cNvPr id="645" name="円弧 644"/>
                    <p:cNvSpPr/>
                    <p:nvPr/>
                  </p:nvSpPr>
                  <p:spPr>
                    <a:xfrm flipH="1">
                      <a:off x="7262699" y="3960266"/>
                      <a:ext cx="449991" cy="1417451"/>
                    </a:xfrm>
                    <a:prstGeom prst="arc">
                      <a:avLst>
                        <a:gd name="adj1" fmla="val 12864080"/>
                        <a:gd name="adj2" fmla="val 8933546"/>
                      </a:avLst>
                    </a:prstGeom>
                    <a:ln w="12700" cap="flat" cmpd="sng" algn="ctr">
                      <a:solidFill>
                        <a:srgbClr val="FF6600"/>
                      </a:solidFill>
                      <a:prstDash val="solid"/>
                      <a:round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prstClr val="black"/>
                        </a:solidFill>
                        <a:latin typeface="Calibri"/>
                        <a:ea typeface="ＭＳ Ｐゴシック"/>
                      </a:endParaRPr>
                    </a:p>
                  </p:txBody>
                </p:sp>
                <p:sp>
                  <p:nvSpPr>
                    <p:cNvPr id="646" name="円弧 645"/>
                    <p:cNvSpPr/>
                    <p:nvPr/>
                  </p:nvSpPr>
                  <p:spPr>
                    <a:xfrm flipH="1">
                      <a:off x="6724683" y="3961203"/>
                      <a:ext cx="987785" cy="1417451"/>
                    </a:xfrm>
                    <a:prstGeom prst="arc">
                      <a:avLst>
                        <a:gd name="adj1" fmla="val 12864080"/>
                        <a:gd name="adj2" fmla="val 8933546"/>
                      </a:avLst>
                    </a:prstGeom>
                    <a:ln w="12700" cap="flat" cmpd="sng" algn="ctr">
                      <a:solidFill>
                        <a:srgbClr val="FF6600"/>
                      </a:solidFill>
                      <a:prstDash val="solid"/>
                      <a:round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prstClr val="black"/>
                        </a:solidFill>
                        <a:latin typeface="Calibri"/>
                        <a:ea typeface="ＭＳ Ｐゴシック"/>
                      </a:endParaRPr>
                    </a:p>
                  </p:txBody>
                </p:sp>
              </p:grpSp>
            </p:grpSp>
            <p:sp>
              <p:nvSpPr>
                <p:cNvPr id="640" name="円弧 639"/>
                <p:cNvSpPr/>
                <p:nvPr/>
              </p:nvSpPr>
              <p:spPr bwMode="auto">
                <a:xfrm>
                  <a:off x="7242682" y="4202444"/>
                  <a:ext cx="372001" cy="673519"/>
                </a:xfrm>
                <a:prstGeom prst="arc">
                  <a:avLst>
                    <a:gd name="adj1" fmla="val 3566095"/>
                    <a:gd name="adj2" fmla="val 18395433"/>
                  </a:avLst>
                </a:prstGeom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arrow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650" name="正方形/長方形 544"/>
              <p:cNvSpPr>
                <a:spLocks noChangeArrowheads="1"/>
              </p:cNvSpPr>
              <p:nvPr/>
            </p:nvSpPr>
            <p:spPr bwMode="auto">
              <a:xfrm>
                <a:off x="7828748" y="3491969"/>
                <a:ext cx="1238997" cy="2372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"/>
                  </a:spcBef>
                </a:pPr>
                <a:r>
                  <a:rPr lang="en-US" altLang="ja-JP" dirty="0" smtClean="0">
                    <a:solidFill>
                      <a:prstClr val="black"/>
                    </a:solidFill>
                    <a:latin typeface="Calibri" charset="0"/>
                    <a:ea typeface="ＭＳ Ｐゴシック"/>
                  </a:rPr>
                  <a:t>Star collapse</a:t>
                </a:r>
                <a:endParaRPr lang="en-US" altLang="ja-JP" dirty="0">
                  <a:solidFill>
                    <a:prstClr val="black"/>
                  </a:solidFill>
                  <a:latin typeface="Calibri" charset="0"/>
                  <a:ea typeface="ＭＳ Ｐゴシック"/>
                </a:endParaRPr>
              </a:p>
              <a:p>
                <a:pPr>
                  <a:spcBef>
                    <a:spcPts val="100"/>
                  </a:spcBef>
                </a:pPr>
                <a:endParaRPr lang="en-US" altLang="ja-JP" dirty="0">
                  <a:solidFill>
                    <a:prstClr val="black"/>
                  </a:solidFill>
                  <a:latin typeface="Calibri" charset="0"/>
                  <a:ea typeface="ＭＳ Ｐゴシック"/>
                </a:endParaRPr>
              </a:p>
              <a:p>
                <a:pPr>
                  <a:spcBef>
                    <a:spcPts val="100"/>
                  </a:spcBef>
                </a:pPr>
                <a:r>
                  <a:rPr lang="en-US" altLang="ja-JP" dirty="0" smtClean="0">
                    <a:solidFill>
                      <a:prstClr val="black"/>
                    </a:solidFill>
                    <a:latin typeface="Calibri" charset="0"/>
                    <a:ea typeface="ＭＳ Ｐゴシック"/>
                  </a:rPr>
                  <a:t>Pulsar glitch</a:t>
                </a:r>
                <a:endParaRPr lang="en-US" altLang="ja-JP" dirty="0">
                  <a:solidFill>
                    <a:prstClr val="black"/>
                  </a:solidFill>
                  <a:latin typeface="Calibri" charset="0"/>
                  <a:ea typeface="ＭＳ Ｐゴシック"/>
                </a:endParaRPr>
              </a:p>
              <a:p>
                <a:pPr>
                  <a:spcBef>
                    <a:spcPts val="100"/>
                  </a:spcBef>
                </a:pPr>
                <a:endParaRPr lang="en-US" altLang="ja-JP" dirty="0">
                  <a:solidFill>
                    <a:prstClr val="black"/>
                  </a:solidFill>
                  <a:latin typeface="Calibri" charset="0"/>
                  <a:ea typeface="ＭＳ Ｐゴシック"/>
                </a:endParaRPr>
              </a:p>
              <a:p>
                <a:pPr>
                  <a:spcBef>
                    <a:spcPts val="100"/>
                  </a:spcBef>
                </a:pPr>
                <a:r>
                  <a:rPr lang="en-US" altLang="ja-JP" dirty="0" smtClean="0">
                    <a:solidFill>
                      <a:prstClr val="black"/>
                    </a:solidFill>
                    <a:latin typeface="Calibri" charset="0"/>
                    <a:ea typeface="ＭＳ Ｐゴシック"/>
                  </a:rPr>
                  <a:t>NS merger</a:t>
                </a:r>
                <a:endParaRPr lang="en-US" altLang="ja-JP" dirty="0">
                  <a:solidFill>
                    <a:prstClr val="black"/>
                  </a:solidFill>
                  <a:latin typeface="Calibri" charset="0"/>
                  <a:ea typeface="ＭＳ Ｐゴシック"/>
                </a:endParaRPr>
              </a:p>
              <a:p>
                <a:pPr>
                  <a:spcBef>
                    <a:spcPts val="100"/>
                  </a:spcBef>
                </a:pPr>
                <a:endParaRPr lang="en-US" altLang="ja-JP" dirty="0">
                  <a:solidFill>
                    <a:prstClr val="black"/>
                  </a:solidFill>
                  <a:latin typeface="Calibri" charset="0"/>
                  <a:ea typeface="ＭＳ Ｐゴシック"/>
                </a:endParaRPr>
              </a:p>
            </p:txBody>
          </p:sp>
          <p:grpSp>
            <p:nvGrpSpPr>
              <p:cNvPr id="651" name="図形グループ 579"/>
              <p:cNvGrpSpPr>
                <a:grpSpLocks/>
              </p:cNvGrpSpPr>
              <p:nvPr/>
            </p:nvGrpSpPr>
            <p:grpSpPr bwMode="auto">
              <a:xfrm>
                <a:off x="7028618" y="3255145"/>
                <a:ext cx="800130" cy="858867"/>
                <a:chOff x="2289868" y="3681621"/>
                <a:chExt cx="972855" cy="1045249"/>
              </a:xfrm>
            </p:grpSpPr>
            <p:grpSp>
              <p:nvGrpSpPr>
                <p:cNvPr id="652" name="図形グループ 578"/>
                <p:cNvGrpSpPr>
                  <a:grpSpLocks/>
                </p:cNvGrpSpPr>
                <p:nvPr/>
              </p:nvGrpSpPr>
              <p:grpSpPr bwMode="auto">
                <a:xfrm>
                  <a:off x="2374985" y="3802935"/>
                  <a:ext cx="802620" cy="802620"/>
                  <a:chOff x="2374985" y="3802935"/>
                  <a:chExt cx="802620" cy="802620"/>
                </a:xfrm>
              </p:grpSpPr>
              <p:sp>
                <p:nvSpPr>
                  <p:cNvPr id="655" name="円/楕円 654"/>
                  <p:cNvSpPr/>
                  <p:nvPr/>
                </p:nvSpPr>
                <p:spPr>
                  <a:xfrm rot="5400000">
                    <a:off x="2374398" y="3803518"/>
                    <a:ext cx="803794" cy="80145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  <a:prstDash val="sysDot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56" name="円/楕円 655"/>
                  <p:cNvSpPr/>
                  <p:nvPr/>
                </p:nvSpPr>
                <p:spPr>
                  <a:xfrm rot="5400000">
                    <a:off x="2626974" y="4127274"/>
                    <a:ext cx="298643" cy="15394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57" name="円/楕円 656"/>
                  <p:cNvSpPr/>
                  <p:nvPr/>
                </p:nvSpPr>
                <p:spPr>
                  <a:xfrm rot="5400000">
                    <a:off x="2677807" y="4152667"/>
                    <a:ext cx="196977" cy="10315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dirty="0">
                      <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Calibri"/>
                      <a:ea typeface="ＭＳ Ｐゴシック"/>
                    </a:endParaRPr>
                  </a:p>
                </p:txBody>
              </p:sp>
              <p:sp>
                <p:nvSpPr>
                  <p:cNvPr id="658" name="円/楕円 657"/>
                  <p:cNvSpPr/>
                  <p:nvPr/>
                </p:nvSpPr>
                <p:spPr>
                  <a:xfrm rot="5400000">
                    <a:off x="2746113" y="4173298"/>
                    <a:ext cx="60364" cy="61895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prstClr val="white"/>
                      </a:solidFill>
                      <a:latin typeface="Calibri"/>
                      <a:ea typeface="ＭＳ Ｐゴシック"/>
                    </a:endParaRPr>
                  </a:p>
                </p:txBody>
              </p:sp>
            </p:grpSp>
            <p:sp>
              <p:nvSpPr>
                <p:cNvPr id="653" name="アーチ 652"/>
                <p:cNvSpPr/>
                <p:nvPr/>
              </p:nvSpPr>
              <p:spPr>
                <a:xfrm rot="5400000" flipH="1" flipV="1">
                  <a:off x="2253671" y="3717818"/>
                  <a:ext cx="1045249" cy="972855"/>
                </a:xfrm>
                <a:prstGeom prst="blockArc">
                  <a:avLst>
                    <a:gd name="adj1" fmla="val 15839977"/>
                    <a:gd name="adj2" fmla="val 16407430"/>
                    <a:gd name="adj3" fmla="val 36529"/>
                  </a:avLst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  <a:gs pos="80000">
                      <a:schemeClr val="bg1">
                        <a:lumMod val="7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27000">
                      <a:schemeClr val="bg1">
                        <a:lumMod val="75000"/>
                      </a:schemeClr>
                    </a:gs>
                  </a:gsLst>
                  <a:lin ang="16200000" scaled="0"/>
                  <a:tileRect/>
                </a:gradFill>
                <a:ln w="1270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54" name="アーチ 653"/>
                <p:cNvSpPr/>
                <p:nvPr/>
              </p:nvSpPr>
              <p:spPr>
                <a:xfrm rot="5400000">
                  <a:off x="2253671" y="3717818"/>
                  <a:ext cx="1045249" cy="972855"/>
                </a:xfrm>
                <a:prstGeom prst="blockArc">
                  <a:avLst>
                    <a:gd name="adj1" fmla="val 15839977"/>
                    <a:gd name="adj2" fmla="val 16529491"/>
                    <a:gd name="adj3" fmla="val 41517"/>
                  </a:avLst>
                </a:pr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  <a:gs pos="80000">
                      <a:schemeClr val="bg1">
                        <a:lumMod val="7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27000">
                      <a:schemeClr val="bg1">
                        <a:lumMod val="75000"/>
                      </a:schemeClr>
                    </a:gs>
                  </a:gsLst>
                  <a:lin ang="16200000" scaled="0"/>
                  <a:tileRect/>
                </a:gradFill>
                <a:ln w="1270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661" name="正方形/長方形 660"/>
              <p:cNvSpPr/>
              <p:nvPr/>
            </p:nvSpPr>
            <p:spPr>
              <a:xfrm>
                <a:off x="6444207" y="2492896"/>
                <a:ext cx="2304257" cy="646331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prstClr val="black"/>
                    </a:solidFill>
                    <a:latin typeface="ＭＳ Ｐゴシック" charset="0"/>
                    <a:ea typeface="ＭＳ Ｐゴシック"/>
                  </a:rPr>
                  <a:t>Identification to astrophysical event</a:t>
                </a:r>
                <a:endParaRPr lang="en-US" altLang="ja-JP" dirty="0">
                  <a:solidFill>
                    <a:prstClr val="black"/>
                  </a:solidFill>
                  <a:latin typeface="ＭＳ Ｐゴシック" charset="0"/>
                  <a:ea typeface="ＭＳ Ｐゴシック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9101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Effective area in the FOV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36" y="1441894"/>
            <a:ext cx="4307802" cy="4307802"/>
          </a:xfrm>
          <a:prstGeom prst="ellipse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3" y="1438821"/>
            <a:ext cx="4310875" cy="4310875"/>
          </a:xfrm>
          <a:prstGeom prst="ellipse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3758"/>
            <a:ext cx="2225632" cy="2295183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 flipV="1">
            <a:off x="457200" y="891424"/>
            <a:ext cx="8469147" cy="226638"/>
          </a:xfrm>
          <a:prstGeom prst="line">
            <a:avLst/>
          </a:prstGeom>
          <a:ln w="22225">
            <a:solidFill>
              <a:srgbClr val="FF6600"/>
            </a:solidFill>
          </a:ln>
          <a:effectLst>
            <a:glow rad="50800">
              <a:srgbClr val="FF0000">
                <a:alpha val="75000"/>
              </a:srgbClr>
            </a:glow>
            <a:outerShdw blurRad="40000" dist="20000" dir="5400000" rotWithShape="0">
              <a:srgbClr val="FF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21"/>
          <p:cNvSpPr>
            <a:spLocks/>
          </p:cNvSpPr>
          <p:nvPr/>
        </p:nvSpPr>
        <p:spPr bwMode="auto">
          <a:xfrm>
            <a:off x="8064004" y="5395753"/>
            <a:ext cx="93597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ja-JP" sz="2300" dirty="0" smtClean="0">
                <a:ea typeface="ＭＳ Ｐゴシック" charset="0"/>
                <a:cs typeface="Gill Sans Light" charset="0"/>
              </a:rPr>
              <a:t>zenith view</a:t>
            </a:r>
            <a:endParaRPr lang="en-US" altLang="ja-JP" sz="2300" dirty="0">
              <a:ea typeface="ＭＳ Ｐゴシック" charset="0"/>
              <a:cs typeface="Gill Sans Light" charset="0"/>
            </a:endParaRPr>
          </a:p>
        </p:txBody>
      </p:sp>
      <p:sp>
        <p:nvSpPr>
          <p:cNvPr id="11" name="Rectangle 21"/>
          <p:cNvSpPr>
            <a:spLocks/>
          </p:cNvSpPr>
          <p:nvPr/>
        </p:nvSpPr>
        <p:spPr bwMode="auto">
          <a:xfrm>
            <a:off x="3411956" y="5395753"/>
            <a:ext cx="106907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altLang="ja-JP" sz="2300" dirty="0" smtClean="0">
                <a:ea typeface="ＭＳ Ｐゴシック" charset="0"/>
                <a:cs typeface="Gill Sans Light" charset="0"/>
              </a:rPr>
              <a:t>forward view</a:t>
            </a:r>
            <a:endParaRPr lang="en-US" altLang="ja-JP" sz="2300" dirty="0">
              <a:ea typeface="ＭＳ Ｐゴシック" charset="0"/>
              <a:cs typeface="Gill Sans Light" charset="0"/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220953" y="1516624"/>
            <a:ext cx="8676489" cy="4177510"/>
            <a:chOff x="220953" y="1516624"/>
            <a:chExt cx="8676489" cy="4177510"/>
          </a:xfrm>
        </p:grpSpPr>
        <p:cxnSp>
          <p:nvCxnSpPr>
            <p:cNvPr id="13" name="直線コネクタ 12"/>
            <p:cNvCxnSpPr/>
            <p:nvPr/>
          </p:nvCxnSpPr>
          <p:spPr>
            <a:xfrm>
              <a:off x="4927600" y="3568700"/>
              <a:ext cx="3670300" cy="38100"/>
            </a:xfrm>
            <a:prstGeom prst="line">
              <a:avLst/>
            </a:prstGeom>
            <a:ln w="76200" cmpd="sng">
              <a:solidFill>
                <a:srgbClr val="FFFF00">
                  <a:alpha val="5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円弧 13"/>
            <p:cNvSpPr/>
            <p:nvPr/>
          </p:nvSpPr>
          <p:spPr>
            <a:xfrm>
              <a:off x="220953" y="1516624"/>
              <a:ext cx="4185947" cy="4177510"/>
            </a:xfrm>
            <a:prstGeom prst="arc">
              <a:avLst>
                <a:gd name="adj1" fmla="val 11605345"/>
                <a:gd name="adj2" fmla="val 20952354"/>
              </a:avLst>
            </a:prstGeom>
            <a:noFill/>
            <a:ln w="76200" cmpd="sng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弧 14"/>
            <p:cNvSpPr/>
            <p:nvPr/>
          </p:nvSpPr>
          <p:spPr>
            <a:xfrm>
              <a:off x="228600" y="3225800"/>
              <a:ext cx="4185947" cy="1043157"/>
            </a:xfrm>
            <a:prstGeom prst="arc">
              <a:avLst>
                <a:gd name="adj1" fmla="val 11271683"/>
                <a:gd name="adj2" fmla="val 21232256"/>
              </a:avLst>
            </a:prstGeom>
            <a:noFill/>
            <a:ln w="76200" cmpd="sng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弧 17"/>
            <p:cNvSpPr/>
            <p:nvPr/>
          </p:nvSpPr>
          <p:spPr>
            <a:xfrm flipV="1">
              <a:off x="4711495" y="1796024"/>
              <a:ext cx="4185947" cy="3537976"/>
            </a:xfrm>
            <a:prstGeom prst="arc">
              <a:avLst>
                <a:gd name="adj1" fmla="val 11605345"/>
                <a:gd name="adj2" fmla="val 20952354"/>
              </a:avLst>
            </a:prstGeom>
            <a:noFill/>
            <a:ln w="76200" cmpd="sng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スライド番号プレースホルダ 3"/>
          <p:cNvSpPr txBox="1">
            <a:spLocks/>
          </p:cNvSpPr>
          <p:nvPr/>
        </p:nvSpPr>
        <p:spPr>
          <a:xfrm>
            <a:off x="6980605" y="9525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39BEB31-9A2A-AD4E-84B7-76D64E20ADDA}" type="slidenum">
              <a:rPr lang="en-US" altLang="ja-JP" sz="15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pPr/>
              <a:t>20</a:t>
            </a:fld>
            <a:endParaRPr lang="en-US" altLang="ja-JP" sz="1500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54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1062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Short soft X-tray transients</a:t>
            </a:r>
            <a:endParaRPr kumimoji="1" lang="ja-JP" altLang="en-US" sz="3600" dirty="0">
              <a:solidFill>
                <a:srgbClr val="0000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2714-D3FB-2149-945A-4D6567E9E3A9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94704"/>
            <a:ext cx="3095837" cy="206389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412" y="4004201"/>
            <a:ext cx="1646213" cy="144043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34" y="2458486"/>
            <a:ext cx="3094253" cy="154386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723" y="2229877"/>
            <a:ext cx="2739923" cy="183966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" y="1494494"/>
            <a:ext cx="3095836" cy="461665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r>
              <a:rPr lang="en-US" altLang="ja-JP" sz="2400" dirty="0"/>
              <a:t>Tidal disruption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29813" y="1494494"/>
            <a:ext cx="2721353" cy="830997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r>
              <a:rPr lang="en-US" altLang="ja-JP" sz="2400" dirty="0"/>
              <a:t>Supernova /GRB shock breakout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27784" y="1277473"/>
            <a:ext cx="2721353" cy="830997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r>
              <a:rPr lang="en-US" altLang="ja-JP" sz="2400" dirty="0"/>
              <a:t>Merging neutron star binary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02" y="4418195"/>
            <a:ext cx="2727796" cy="204917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872998" y="5641975"/>
            <a:ext cx="2326473" cy="830997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r>
              <a:rPr lang="en-US" altLang="ja-JP" sz="2400" dirty="0"/>
              <a:t>Supergiant fast X-ray transient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53200" y="4182590"/>
            <a:ext cx="2276332" cy="923287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pPr marL="342900" indent="-342900" algn="ctr">
              <a:buFont typeface="Wingdings" charset="0"/>
              <a:buChar char="è"/>
            </a:pPr>
            <a:r>
              <a:rPr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short GRBs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associated with GW events</a:t>
            </a:r>
            <a:endParaRPr lang="en-US" altLang="ja-JP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55188" y="5653313"/>
            <a:ext cx="2793950" cy="646288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O</a:t>
            </a:r>
            <a:r>
              <a:rPr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r, </a:t>
            </a:r>
            <a:r>
              <a:rPr lang="en-US" altLang="ja-JP" dirty="0" err="1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priviously</a:t>
            </a:r>
            <a:r>
              <a:rPr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  <a:sym typeface="Wingdings"/>
              </a:rPr>
              <a:t> unknown soft X-ray transients</a:t>
            </a:r>
            <a:endParaRPr lang="en-US" altLang="ja-JP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21" name="スライド番号プレースホルダ 3"/>
          <p:cNvSpPr txBox="1">
            <a:spLocks/>
          </p:cNvSpPr>
          <p:nvPr/>
        </p:nvSpPr>
        <p:spPr>
          <a:xfrm>
            <a:off x="6980605" y="9525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39BEB31-9A2A-AD4E-84B7-76D64E20ADDA}" type="slidenum">
              <a:rPr lang="en-US" altLang="ja-JP" sz="15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pPr/>
              <a:t>21</a:t>
            </a:fld>
            <a:endParaRPr lang="en-US" altLang="ja-JP" sz="1500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7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/>
          <p:cNvCxnSpPr/>
          <p:nvPr/>
        </p:nvCxnSpPr>
        <p:spPr>
          <a:xfrm flipV="1">
            <a:off x="457200" y="501010"/>
            <a:ext cx="8469147" cy="226638"/>
          </a:xfrm>
          <a:prstGeom prst="line">
            <a:avLst/>
          </a:prstGeom>
          <a:ln w="22225">
            <a:solidFill>
              <a:srgbClr val="FF6600"/>
            </a:solidFill>
          </a:ln>
          <a:effectLst>
            <a:glow rad="50800">
              <a:srgbClr val="FF0000">
                <a:alpha val="75000"/>
              </a:srgbClr>
            </a:glow>
            <a:outerShdw blurRad="40000" dist="20000" dir="5400000" rotWithShape="0">
              <a:srgbClr val="FF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8542"/>
            <a:ext cx="8229600" cy="850106"/>
          </a:xfrm>
        </p:spPr>
        <p:txBody>
          <a:bodyPr/>
          <a:lstStyle/>
          <a:p>
            <a:r>
              <a:rPr lang="en-US" altLang="ja-JP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Conclusions</a:t>
            </a:r>
            <a:endParaRPr kumimoji="1" lang="ja-JP" altLang="en-US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9" name="コンテンツ プレースホルダー 7"/>
          <p:cNvSpPr>
            <a:spLocks noGrp="1"/>
          </p:cNvSpPr>
          <p:nvPr>
            <p:ph idx="1"/>
          </p:nvPr>
        </p:nvSpPr>
        <p:spPr>
          <a:xfrm>
            <a:off x="831548" y="995702"/>
            <a:ext cx="8094799" cy="486825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kumimoji="1" lang="en-US" altLang="ja-JP" sz="2000" dirty="0" smtClean="0"/>
              <a:t>MAXI is actively discovering new/rare/known transient sources on various time scales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/>
              <a:t>Gamma-ray </a:t>
            </a:r>
            <a:r>
              <a:rPr lang="en-US" altLang="ja-JP" sz="1600" dirty="0"/>
              <a:t>b</a:t>
            </a:r>
            <a:r>
              <a:rPr lang="en-US" altLang="ja-JP" sz="1600" dirty="0" smtClean="0"/>
              <a:t>ursts &amp; X-ray flashes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/>
              <a:t>X-ray bursts, </a:t>
            </a:r>
            <a:r>
              <a:rPr lang="en-US" altLang="ja-JP" sz="1600" dirty="0" err="1" smtClean="0"/>
              <a:t>superbursts</a:t>
            </a:r>
            <a:r>
              <a:rPr lang="en-US" altLang="ja-JP" sz="1600" dirty="0" smtClean="0"/>
              <a:t>, and outbursts of low-mass X-ray binaries  (some in globular clusters)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/>
              <a:t>Be binaries pulsars  (some are first in 10-40 years)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kumimoji="1" lang="en-US" altLang="ja-JP" sz="1600" dirty="0" smtClean="0"/>
              <a:t>Black hole binaries:  new BHB 2/</a:t>
            </a:r>
            <a:r>
              <a:rPr kumimoji="1" lang="en-US" altLang="ja-JP" sz="1600" dirty="0" err="1" smtClean="0"/>
              <a:t>yr</a:t>
            </a:r>
            <a:r>
              <a:rPr kumimoji="1" lang="en-US" altLang="ja-JP" sz="1600" dirty="0" smtClean="0"/>
              <a:t> (x2-3 previous rates)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/>
              <a:t>Stellar flares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ja-JP" sz="2000" dirty="0" smtClean="0"/>
              <a:t>Glimpse of a discovery space in soft X-ray band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/>
              <a:t>Ignition of a </a:t>
            </a:r>
            <a:r>
              <a:rPr lang="en-US" altLang="ja-JP" sz="1600" dirty="0" smtClean="0"/>
              <a:t>nova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/>
              <a:t>Cygnus </a:t>
            </a:r>
            <a:r>
              <a:rPr lang="en-US" altLang="ja-JP" sz="1600" dirty="0" err="1" smtClean="0"/>
              <a:t>superbubble</a:t>
            </a:r>
            <a:endParaRPr lang="en-US" altLang="ja-JP" sz="16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ja-JP" sz="2000" dirty="0" smtClean="0"/>
              <a:t>X-ray transient monitor eagerly needed in the next decade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>
                <a:solidFill>
                  <a:prstClr val="black"/>
                </a:solidFill>
              </a:rPr>
              <a:t>Wide-Field MAXI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ja-JP" sz="1600" dirty="0" smtClean="0">
                <a:solidFill>
                  <a:prstClr val="black"/>
                </a:solidFill>
              </a:rPr>
              <a:t>Support </a:t>
            </a:r>
            <a:r>
              <a:rPr lang="en-US" altLang="ja-JP" sz="1600" dirty="0" err="1" smtClean="0">
                <a:solidFill>
                  <a:prstClr val="black"/>
                </a:solidFill>
              </a:rPr>
              <a:t>multimessenger</a:t>
            </a:r>
            <a:r>
              <a:rPr lang="en-US" altLang="ja-JP" sz="1600" dirty="0" smtClean="0">
                <a:solidFill>
                  <a:prstClr val="black"/>
                </a:solidFill>
              </a:rPr>
              <a:t> astronomy (especially GW!)</a:t>
            </a:r>
            <a:endParaRPr lang="en-US" altLang="ja-JP" sz="16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altLang="ja-JP" sz="2000" dirty="0" smtClean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kumimoji="1" lang="en-US" altLang="ja-JP" sz="16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kumimoji="1" lang="en-US" altLang="ja-JP" sz="20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112025"/>
            <a:ext cx="2133600" cy="365125"/>
          </a:xfrm>
        </p:spPr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112025"/>
            <a:ext cx="2895600" cy="365125"/>
          </a:xfrm>
        </p:spPr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112025"/>
            <a:ext cx="2133600" cy="365125"/>
          </a:xfrm>
        </p:spPr>
        <p:txBody>
          <a:bodyPr/>
          <a:lstStyle/>
          <a:p>
            <a:fld id="{052C2714-D3FB-2149-945A-4D6567E9E3A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 3"/>
          <p:cNvSpPr txBox="1">
            <a:spLocks/>
          </p:cNvSpPr>
          <p:nvPr/>
        </p:nvSpPr>
        <p:spPr>
          <a:xfrm>
            <a:off x="6980605" y="9525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4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39BEB31-9A2A-AD4E-84B7-76D64E20ADDA}" type="slidenum">
              <a:rPr lang="en-US" altLang="ja-JP" sz="150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pPr/>
              <a:t>22</a:t>
            </a:fld>
            <a:endParaRPr lang="en-US" altLang="ja-JP" sz="1500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8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081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Short GRB rate problem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57200" y="176638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BATSE short GRB rate ≈60 </a:t>
            </a:r>
            <a:r>
              <a:rPr lang="en-US" altLang="ja-JP" dirty="0" err="1" smtClean="0"/>
              <a:t>yr</a:t>
            </a:r>
            <a:r>
              <a:rPr lang="en-US" altLang="ja-JP" baseline="30000" dirty="0" smtClean="0"/>
              <a:t>–1</a:t>
            </a:r>
          </a:p>
          <a:p>
            <a:r>
              <a:rPr lang="en-US" altLang="ja-JP" dirty="0" smtClean="0"/>
              <a:t>Swift short GRB rate ≤10</a:t>
            </a:r>
            <a:r>
              <a:rPr lang="en-US" altLang="ja-JP" dirty="0"/>
              <a:t> </a:t>
            </a:r>
            <a:r>
              <a:rPr lang="en-US" altLang="ja-JP" dirty="0" err="1"/>
              <a:t>yr</a:t>
            </a:r>
            <a:r>
              <a:rPr lang="en-US" altLang="ja-JP" baseline="30000" dirty="0"/>
              <a:t>–</a:t>
            </a:r>
            <a:r>
              <a:rPr lang="en-US" altLang="ja-JP" baseline="30000" dirty="0" smtClean="0"/>
              <a:t>1</a:t>
            </a:r>
          </a:p>
          <a:p>
            <a:r>
              <a:rPr lang="en-US" altLang="ja-JP" dirty="0" smtClean="0"/>
              <a:t>Distributed out to z≈1</a:t>
            </a:r>
          </a:p>
          <a:p>
            <a:pPr lvl="1"/>
            <a:r>
              <a:rPr lang="en-US" altLang="ja-JP" dirty="0" smtClean="0"/>
              <a:t>NS-NS merger rate for the same volume ≈ O(10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)or larger</a:t>
            </a:r>
          </a:p>
          <a:p>
            <a:pPr marL="514350" indent="-457200">
              <a:buFont typeface="Wingdings" charset="0"/>
              <a:buChar char="è"/>
            </a:pP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only small fraction of NS-NS merger events produce short GRB</a:t>
            </a:r>
          </a:p>
          <a:p>
            <a:pPr marL="514350" indent="-457200">
              <a:buFont typeface="Wingdings" charset="0"/>
              <a:buChar char="è"/>
            </a:pP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NS-NS merger events detectable by advanced LIGO/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Virgo/</a:t>
            </a:r>
            <a:r>
              <a:rPr lang="en-US" altLang="ja-JP" b="1" dirty="0" smtClean="0">
                <a:solidFill>
                  <a:srgbClr val="FF0000"/>
                </a:solidFill>
                <a:sym typeface="Wingdings"/>
              </a:rPr>
              <a:t>KAGRA are not detected by Swift</a:t>
            </a:r>
          </a:p>
          <a:p>
            <a:r>
              <a:rPr lang="en-US" altLang="ja-JP" dirty="0" smtClean="0"/>
              <a:t>No X-ray/gamma-ray counterparts for NS-NS merger?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522530"/>
            <a:ext cx="2133600" cy="365125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522530"/>
            <a:ext cx="2895600" cy="365125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522530"/>
            <a:ext cx="2133600" cy="365125"/>
          </a:xfrm>
        </p:spPr>
        <p:txBody>
          <a:bodyPr/>
          <a:lstStyle/>
          <a:p>
            <a:fld id="{052C2714-D3FB-2149-945A-4D6567E9E3A9}" type="slidenum">
              <a:rPr lang="ja-JP" altLang="en-US" smtClean="0"/>
              <a:pPr/>
              <a:t>3</a:t>
            </a:fld>
            <a:endParaRPr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578556" y="1449201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98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日付プレースホル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88480" indent="-3598848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9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97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97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959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DD2724-BFE8-2C45-9D33-B2150628B316}" type="datetime1">
              <a:rPr lang="ja-JP" altLang="en-US" sz="1400">
                <a:solidFill>
                  <a:srgbClr val="FFFFFF"/>
                </a:solidFill>
                <a:latin typeface="Times New Roman" charset="0"/>
              </a:rPr>
              <a:pPr/>
              <a:t>6/20/14</a:t>
            </a:fld>
            <a:endParaRPr lang="en-US" altLang="ja-JP" sz="1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9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4150625" indent="-241506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9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397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097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7959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/>
            <a:fld id="{44E90403-6EA6-0A46-AD45-04CF34B5DB2E}" type="slidenum">
              <a:rPr lang="en-US" altLang="ja-JP" sz="1400">
                <a:solidFill>
                  <a:srgbClr val="FFFFFF"/>
                </a:solidFill>
              </a:rPr>
              <a:pPr lvl="1"/>
              <a:t>4</a:t>
            </a:fld>
            <a:endParaRPr lang="en-US" altLang="ja-JP" sz="14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13787" cy="1143000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Arial" charset="0"/>
                <a:ea typeface="ＭＳ Ｐゴシック" charset="0"/>
                <a:cs typeface="ＭＳ Ｐゴシック" charset="0"/>
              </a:rPr>
              <a:t>Short GRB 050709</a:t>
            </a:r>
            <a:endParaRPr lang="ja-JP" alt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3"/>
          <a:stretch>
            <a:fillRect/>
          </a:stretch>
        </p:blipFill>
        <p:spPr bwMode="auto">
          <a:xfrm>
            <a:off x="4572000" y="1989138"/>
            <a:ext cx="42164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1166818" y="5608640"/>
            <a:ext cx="1365191" cy="46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977"/>
            <a:r>
              <a:rPr lang="en-US" altLang="ja-JP">
                <a:solidFill>
                  <a:srgbClr val="000000"/>
                </a:solidFill>
              </a:rPr>
              <a:t>Chandra </a:t>
            </a:r>
          </a:p>
        </p:txBody>
      </p:sp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4932364" y="5680079"/>
            <a:ext cx="794572" cy="46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977"/>
            <a:r>
              <a:rPr lang="en-US" altLang="ja-JP">
                <a:solidFill>
                  <a:srgbClr val="000000"/>
                </a:solidFill>
              </a:rPr>
              <a:t>HST</a:t>
            </a:r>
          </a:p>
        </p:txBody>
      </p:sp>
      <p:sp>
        <p:nvSpPr>
          <p:cNvPr id="39945" name="Rectangle 7"/>
          <p:cNvSpPr>
            <a:spLocks noChangeArrowheads="1"/>
          </p:cNvSpPr>
          <p:nvPr/>
        </p:nvSpPr>
        <p:spPr bwMode="auto">
          <a:xfrm>
            <a:off x="7464426" y="1628775"/>
            <a:ext cx="1705039" cy="3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97" tIns="45699" rIns="91397" bIns="45699">
            <a:spAutoFit/>
          </a:bodyPr>
          <a:lstStyle/>
          <a:p>
            <a:pPr defTabSz="913977"/>
            <a:r>
              <a:rPr lang="en-US" altLang="ja-JP" sz="1600">
                <a:solidFill>
                  <a:srgbClr val="000000"/>
                </a:solidFill>
                <a:latin typeface="Lucida Sans Unicode" charset="0"/>
              </a:rPr>
              <a:t>Fox et al. 2005</a:t>
            </a:r>
          </a:p>
        </p:txBody>
      </p:sp>
      <p:sp>
        <p:nvSpPr>
          <p:cNvPr id="39946" name="Rectangle 8"/>
          <p:cNvSpPr>
            <a:spLocks noChangeArrowheads="1"/>
          </p:cNvSpPr>
          <p:nvPr/>
        </p:nvSpPr>
        <p:spPr bwMode="auto">
          <a:xfrm>
            <a:off x="6084896" y="5546734"/>
            <a:ext cx="2952967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97" tIns="45699" rIns="91397" bIns="45699">
            <a:spAutoFit/>
          </a:bodyPr>
          <a:lstStyle/>
          <a:p>
            <a:pPr defTabSz="913977"/>
            <a:r>
              <a:rPr lang="en-US" altLang="ja-JP" sz="2000">
                <a:solidFill>
                  <a:srgbClr val="000000"/>
                </a:solidFill>
                <a:latin typeface="Lucida Sans Unicode" charset="0"/>
              </a:rPr>
              <a:t>z=0.160</a:t>
            </a:r>
          </a:p>
          <a:p>
            <a:pPr defTabSz="913977"/>
            <a:r>
              <a:rPr lang="en-US" altLang="ja-JP" sz="2000">
                <a:solidFill>
                  <a:srgbClr val="000000"/>
                </a:solidFill>
                <a:latin typeface="Lucida Sans Unicode" charset="0"/>
              </a:rPr>
              <a:t>Dwarf irregular galaxy</a:t>
            </a:r>
          </a:p>
          <a:p>
            <a:pPr defTabSz="913977"/>
            <a:r>
              <a:rPr lang="en-US" altLang="ja-JP" sz="2000">
                <a:solidFill>
                  <a:srgbClr val="000000"/>
                </a:solidFill>
                <a:latin typeface="Lucida Sans Unicode" charset="0"/>
              </a:rPr>
              <a:t>SFR = 0.2 M</a:t>
            </a:r>
            <a:r>
              <a:rPr lang="en-US" altLang="ja-JP" sz="2000" baseline="-25000">
                <a:solidFill>
                  <a:srgbClr val="000000"/>
                </a:solidFill>
                <a:latin typeface="Lucida Sans Unicode" charset="0"/>
              </a:rPr>
              <a:t>sun</a:t>
            </a:r>
            <a:r>
              <a:rPr lang="en-US" altLang="ja-JP" sz="2000">
                <a:solidFill>
                  <a:srgbClr val="000000"/>
                </a:solidFill>
                <a:latin typeface="Lucida Sans Unicode" charset="0"/>
              </a:rPr>
              <a:t>/yr</a:t>
            </a:r>
          </a:p>
        </p:txBody>
      </p:sp>
      <p:pic>
        <p:nvPicPr>
          <p:cNvPr id="39947" name="Picture 10" descr="composite_lc_050709"/>
          <p:cNvPicPr>
            <a:picLocks noChangeAspect="1" noChangeArrowheads="1"/>
          </p:cNvPicPr>
          <p:nvPr/>
        </p:nvPicPr>
        <p:blipFill>
          <a:blip r:embed="rId3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6"/>
            <a:ext cx="424815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945701" y="4453222"/>
            <a:ext cx="1018365" cy="373659"/>
          </a:xfrm>
          <a:prstGeom prst="rect">
            <a:avLst/>
          </a:prstGeom>
        </p:spPr>
        <p:txBody>
          <a:bodyPr wrap="none" lIns="91397" tIns="45699" rIns="91397" bIns="45699">
            <a:spAutoFit/>
          </a:bodyPr>
          <a:lstStyle/>
          <a:p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HETE-2</a:t>
            </a:r>
            <a:endParaRPr lang="ja-JP" altLang="en-US" dirty="0"/>
          </a:p>
        </p:txBody>
      </p:sp>
      <p:sp>
        <p:nvSpPr>
          <p:cNvPr id="3" name="環状矢印 2"/>
          <p:cNvSpPr/>
          <p:nvPr/>
        </p:nvSpPr>
        <p:spPr>
          <a:xfrm rot="19179005">
            <a:off x="1359833" y="2179703"/>
            <a:ext cx="1519404" cy="1461127"/>
          </a:xfrm>
          <a:prstGeom prst="circularArrow">
            <a:avLst>
              <a:gd name="adj1" fmla="val 9817"/>
              <a:gd name="adj2" fmla="val 1142319"/>
              <a:gd name="adj3" fmla="val 20203173"/>
              <a:gd name="adj4" fmla="val 16041821"/>
              <a:gd name="adj5" fmla="val 12991"/>
            </a:avLst>
          </a:prstGeom>
          <a:solidFill>
            <a:srgbClr val="CCFFCC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41576" y="2479705"/>
            <a:ext cx="1061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Short hard pulse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6" name="フリーフォーム 5"/>
          <p:cNvSpPr/>
          <p:nvPr/>
        </p:nvSpPr>
        <p:spPr>
          <a:xfrm>
            <a:off x="1647660" y="4495482"/>
            <a:ext cx="1395573" cy="813568"/>
          </a:xfrm>
          <a:custGeom>
            <a:avLst/>
            <a:gdLst>
              <a:gd name="connsiteX0" fmla="*/ 34127 w 1395573"/>
              <a:gd name="connsiteY0" fmla="*/ 813568 h 813568"/>
              <a:gd name="connsiteX1" fmla="*/ 34127 w 1395573"/>
              <a:gd name="connsiteY1" fmla="*/ 641939 h 813568"/>
              <a:gd name="connsiteX2" fmla="*/ 388789 w 1395573"/>
              <a:gd name="connsiteY2" fmla="*/ 607614 h 813568"/>
              <a:gd name="connsiteX3" fmla="*/ 423111 w 1395573"/>
              <a:gd name="connsiteY3" fmla="*/ 390217 h 813568"/>
              <a:gd name="connsiteX4" fmla="*/ 537519 w 1395573"/>
              <a:gd name="connsiteY4" fmla="*/ 275798 h 813568"/>
              <a:gd name="connsiteX5" fmla="*/ 503196 w 1395573"/>
              <a:gd name="connsiteY5" fmla="*/ 46960 h 813568"/>
              <a:gd name="connsiteX6" fmla="*/ 663367 w 1395573"/>
              <a:gd name="connsiteY6" fmla="*/ 35518 h 813568"/>
              <a:gd name="connsiteX7" fmla="*/ 686248 w 1395573"/>
              <a:gd name="connsiteY7" fmla="*/ 435985 h 813568"/>
              <a:gd name="connsiteX8" fmla="*/ 743452 w 1395573"/>
              <a:gd name="connsiteY8" fmla="*/ 275798 h 813568"/>
              <a:gd name="connsiteX9" fmla="*/ 823537 w 1395573"/>
              <a:gd name="connsiteY9" fmla="*/ 161379 h 813568"/>
              <a:gd name="connsiteX10" fmla="*/ 983707 w 1395573"/>
              <a:gd name="connsiteY10" fmla="*/ 664823 h 813568"/>
              <a:gd name="connsiteX11" fmla="*/ 1086673 w 1395573"/>
              <a:gd name="connsiteY11" fmla="*/ 596172 h 813568"/>
              <a:gd name="connsiteX12" fmla="*/ 1395573 w 1395573"/>
              <a:gd name="connsiteY12" fmla="*/ 779243 h 81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5573" h="813568">
                <a:moveTo>
                  <a:pt x="34127" y="813568"/>
                </a:moveTo>
                <a:cubicBezTo>
                  <a:pt x="4572" y="744916"/>
                  <a:pt x="-24983" y="676265"/>
                  <a:pt x="34127" y="641939"/>
                </a:cubicBezTo>
                <a:cubicBezTo>
                  <a:pt x="93237" y="607613"/>
                  <a:pt x="323958" y="649568"/>
                  <a:pt x="388789" y="607614"/>
                </a:cubicBezTo>
                <a:cubicBezTo>
                  <a:pt x="453620" y="565660"/>
                  <a:pt x="398323" y="445520"/>
                  <a:pt x="423111" y="390217"/>
                </a:cubicBezTo>
                <a:cubicBezTo>
                  <a:pt x="447899" y="334914"/>
                  <a:pt x="524172" y="333007"/>
                  <a:pt x="537519" y="275798"/>
                </a:cubicBezTo>
                <a:cubicBezTo>
                  <a:pt x="550867" y="218588"/>
                  <a:pt x="482221" y="87007"/>
                  <a:pt x="503196" y="46960"/>
                </a:cubicBezTo>
                <a:cubicBezTo>
                  <a:pt x="524171" y="6913"/>
                  <a:pt x="632858" y="-29320"/>
                  <a:pt x="663367" y="35518"/>
                </a:cubicBezTo>
                <a:cubicBezTo>
                  <a:pt x="693876" y="100355"/>
                  <a:pt x="672900" y="395938"/>
                  <a:pt x="686248" y="435985"/>
                </a:cubicBezTo>
                <a:cubicBezTo>
                  <a:pt x="699596" y="476032"/>
                  <a:pt x="720571" y="321566"/>
                  <a:pt x="743452" y="275798"/>
                </a:cubicBezTo>
                <a:cubicBezTo>
                  <a:pt x="766334" y="230030"/>
                  <a:pt x="783495" y="96541"/>
                  <a:pt x="823537" y="161379"/>
                </a:cubicBezTo>
                <a:cubicBezTo>
                  <a:pt x="863580" y="226216"/>
                  <a:pt x="939851" y="592357"/>
                  <a:pt x="983707" y="664823"/>
                </a:cubicBezTo>
                <a:cubicBezTo>
                  <a:pt x="1027563" y="737288"/>
                  <a:pt x="1018029" y="577102"/>
                  <a:pt x="1086673" y="596172"/>
                </a:cubicBezTo>
                <a:cubicBezTo>
                  <a:pt x="1155317" y="615242"/>
                  <a:pt x="1275445" y="697242"/>
                  <a:pt x="1395573" y="779243"/>
                </a:cubicBezTo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8928" y="6185143"/>
            <a:ext cx="352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soft extended emission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環状矢印 17"/>
          <p:cNvSpPr/>
          <p:nvPr/>
        </p:nvSpPr>
        <p:spPr>
          <a:xfrm rot="2572381">
            <a:off x="1454926" y="5070389"/>
            <a:ext cx="1519404" cy="1461127"/>
          </a:xfrm>
          <a:prstGeom prst="circularArrow">
            <a:avLst>
              <a:gd name="adj1" fmla="val 9817"/>
              <a:gd name="adj2" fmla="val 1142319"/>
              <a:gd name="adj3" fmla="val 20203173"/>
              <a:gd name="adj4" fmla="val 16041821"/>
              <a:gd name="adj5" fmla="val 12991"/>
            </a:avLst>
          </a:prstGeom>
          <a:solidFill>
            <a:schemeClr val="accent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578556" y="1449201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90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13787" cy="709029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Arial" charset="0"/>
                <a:ea typeface="ＭＳ Ｐゴシック" charset="0"/>
                <a:cs typeface="ＭＳ Ｐゴシック" charset="0"/>
              </a:rPr>
              <a:t>GRBs with extended emission</a:t>
            </a:r>
            <a:endParaRPr lang="ja-JP" alt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2" y="1268304"/>
            <a:ext cx="7258019" cy="521377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929025" y="6328186"/>
            <a:ext cx="1688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prstClr val="black"/>
                </a:solidFill>
                <a:latin typeface="ヒラギノ角ゴ ProN W3"/>
                <a:ea typeface="ヒラギノ角ゴ ProN W3"/>
                <a:cs typeface="ヒラギノ角ゴ ProN W3"/>
              </a:rPr>
              <a:t>Perley</a:t>
            </a:r>
            <a:r>
              <a:rPr lang="en-US" altLang="ja-JP" sz="1400" dirty="0" smtClean="0">
                <a:solidFill>
                  <a:prstClr val="black"/>
                </a:solidFill>
                <a:latin typeface="ヒラギノ角ゴ ProN W3"/>
                <a:ea typeface="ヒラギノ角ゴ ProN W3"/>
                <a:cs typeface="ヒラギノ角ゴ ProN W3"/>
              </a:rPr>
              <a:t> et </a:t>
            </a:r>
            <a:r>
              <a:rPr lang="en-US" altLang="ja-JP" sz="1400" dirty="0">
                <a:solidFill>
                  <a:prstClr val="black"/>
                </a:solidFill>
                <a:latin typeface="ヒラギノ角ゴ ProN W3"/>
                <a:ea typeface="ヒラギノ角ゴ ProN W3"/>
                <a:cs typeface="ヒラギノ角ゴ ProN W3"/>
              </a:rPr>
              <a:t>al.</a:t>
            </a:r>
            <a:r>
              <a:rPr lang="en-US" altLang="ja-JP" sz="1400" dirty="0" smtClean="0">
                <a:solidFill>
                  <a:prstClr val="black"/>
                </a:solidFill>
                <a:latin typeface="ヒラギノ角ゴ ProN W3"/>
                <a:ea typeface="ヒラギノ角ゴ ProN W3"/>
                <a:cs typeface="ヒラギノ角ゴ ProN W3"/>
              </a:rPr>
              <a:t>2009</a:t>
            </a:r>
            <a:endParaRPr lang="ja-JP" altLang="en-US" sz="14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578556" y="1245507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0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081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Short GRB extended emission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457200" y="1290924"/>
            <a:ext cx="8229600" cy="500141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If </a:t>
            </a:r>
          </a:p>
          <a:p>
            <a:pPr lvl="1"/>
            <a:r>
              <a:rPr lang="en-US" altLang="ja-JP" dirty="0" smtClean="0"/>
              <a:t>short GRBs are EM counterparts of NS-NS merger</a:t>
            </a:r>
          </a:p>
          <a:p>
            <a:pPr lvl="1"/>
            <a:r>
              <a:rPr lang="en-US" altLang="ja-JP" dirty="0" smtClean="0"/>
              <a:t> (soft) extended emission of short GRBs is not strongly collimated</a:t>
            </a:r>
          </a:p>
          <a:p>
            <a:r>
              <a:rPr lang="en-US" altLang="ja-JP" dirty="0" smtClean="0"/>
              <a:t>then</a:t>
            </a:r>
          </a:p>
          <a:p>
            <a:pPr lvl="1"/>
            <a:r>
              <a:rPr lang="en-US" altLang="ja-JP" dirty="0" smtClean="0"/>
              <a:t>most NS-NS merger may be observed only by (soft) extended emission</a:t>
            </a:r>
          </a:p>
          <a:p>
            <a:pPr lvl="1"/>
            <a:r>
              <a:rPr lang="en-US" altLang="ja-JP" dirty="0" smtClean="0"/>
              <a:t>there should be frequent events of soft extended emission</a:t>
            </a:r>
          </a:p>
          <a:p>
            <a:r>
              <a:rPr lang="en-US" altLang="ja-JP" dirty="0" smtClean="0"/>
              <a:t>Are such events observed?</a:t>
            </a:r>
          </a:p>
          <a:p>
            <a:pPr lvl="1"/>
            <a:r>
              <a:rPr lang="en-US" altLang="ja-JP" dirty="0" smtClean="0"/>
              <a:t>yes.  </a:t>
            </a:r>
          </a:p>
          <a:p>
            <a:pPr lvl="2"/>
            <a:r>
              <a:rPr lang="en-US" altLang="ja-JP" dirty="0" smtClean="0"/>
              <a:t>“X-ray flashes” and/or short X-ray transients.</a:t>
            </a:r>
          </a:p>
          <a:p>
            <a:endParaRPr lang="en-US" altLang="ja-JP" dirty="0" smtClean="0"/>
          </a:p>
          <a:p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522530"/>
            <a:ext cx="2133600" cy="365125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522530"/>
            <a:ext cx="2895600" cy="365125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522530"/>
            <a:ext cx="2133600" cy="365125"/>
          </a:xfrm>
        </p:spPr>
        <p:txBody>
          <a:bodyPr/>
          <a:lstStyle/>
          <a:p>
            <a:fld id="{052C2714-D3FB-2149-945A-4D6567E9E3A9}" type="slidenum">
              <a:rPr lang="ja-JP" altLang="en-US" smtClean="0"/>
              <a:pPr/>
              <a:t>6</a:t>
            </a:fld>
            <a:endParaRPr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578556" y="1149660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72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/>
          <p:cNvSpPr>
            <a:spLocks noGrp="1" noChangeArrowheads="1"/>
          </p:cNvSpPr>
          <p:nvPr>
            <p:ph type="title"/>
          </p:nvPr>
        </p:nvSpPr>
        <p:spPr>
          <a:xfrm>
            <a:off x="623888" y="241300"/>
            <a:ext cx="8229600" cy="90836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平成角ゴシック" charset="0"/>
                <a:cs typeface="平成角ゴシック" charset="0"/>
              </a:rPr>
              <a:t> 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平成角ゴシック" charset="0"/>
                <a:cs typeface="平成角ゴシック" charset="0"/>
              </a:rPr>
              <a:t>X-Ray Flashes</a:t>
            </a:r>
          </a:p>
        </p:txBody>
      </p:sp>
      <p:sp>
        <p:nvSpPr>
          <p:cNvPr id="81922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623888" y="4855039"/>
            <a:ext cx="8294687" cy="1650999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Detected by BeppoSAX/WFC and HETE-2/WXM</a:t>
            </a:r>
          </a:p>
          <a:p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evidence for weak collimation</a:t>
            </a:r>
          </a:p>
          <a:p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Some have properties similar to those of long GRBs</a:t>
            </a:r>
          </a:p>
          <a:p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Few optical </a:t>
            </a:r>
            <a:r>
              <a:rPr lang="en-US" altLang="ja-JP" sz="2800" dirty="0" err="1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followups</a:t>
            </a:r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  <a:ea typeface="Osaka" charset="0"/>
                <a:cs typeface="Osaka" charset="0"/>
              </a:rPr>
              <a:t>, redshifts, and host identifications</a:t>
            </a:r>
          </a:p>
          <a:p>
            <a:endParaRPr lang="en-US" altLang="ja-JP" sz="2800" dirty="0">
              <a:solidFill>
                <a:srgbClr val="000000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pic>
        <p:nvPicPr>
          <p:cNvPr id="81923" name="Picture 8" descr="grb030723_l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9788" y="1254883"/>
            <a:ext cx="4405312" cy="3541712"/>
          </a:xfrm>
        </p:spPr>
      </p:pic>
      <p:pic>
        <p:nvPicPr>
          <p:cNvPr id="81924" name="Picture 9" descr="grb020903_l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" y="1292982"/>
            <a:ext cx="4367213" cy="3503613"/>
          </a:xfrm>
        </p:spPr>
      </p:pic>
      <p:cxnSp>
        <p:nvCxnSpPr>
          <p:cNvPr id="6" name="直線コネクタ 5"/>
          <p:cNvCxnSpPr/>
          <p:nvPr/>
        </p:nvCxnSpPr>
        <p:spPr>
          <a:xfrm>
            <a:off x="578556" y="1149660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667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2"/>
          <p:cNvSpPr>
            <a:spLocks noGrp="1"/>
          </p:cNvSpPr>
          <p:nvPr>
            <p:ph type="title"/>
          </p:nvPr>
        </p:nvSpPr>
        <p:spPr>
          <a:xfrm>
            <a:off x="-36513" y="115888"/>
            <a:ext cx="9217026" cy="1252537"/>
          </a:xfrm>
        </p:spPr>
        <p:txBody>
          <a:bodyPr/>
          <a:lstStyle/>
          <a:p>
            <a:pPr eaLnBrk="1" hangingPunct="1"/>
            <a:r>
              <a:rPr lang="en-US" altLang="ja-JP" sz="3600" dirty="0">
                <a:latin typeface="Candara" charset="0"/>
                <a:ea typeface="ＭＳ Ｐゴシック" charset="0"/>
                <a:cs typeface="ＭＳ Ｐゴシック" charset="0"/>
              </a:rPr>
              <a:t>MAXI (Monitor of All-sky X-ray Image) on ISS</a:t>
            </a:r>
            <a:br>
              <a:rPr lang="en-US" altLang="ja-JP" sz="3600" dirty="0">
                <a:latin typeface="Candara" charset="0"/>
                <a:ea typeface="ＭＳ Ｐゴシック" charset="0"/>
                <a:cs typeface="ＭＳ Ｐゴシック" charset="0"/>
              </a:rPr>
            </a:br>
            <a:endParaRPr lang="ja-JP" altLang="en-US" sz="3600" dirty="0">
              <a:latin typeface="Candara" charset="0"/>
              <a:ea typeface="HGP明朝E" charset="0"/>
            </a:endParaRPr>
          </a:p>
        </p:txBody>
      </p:sp>
      <p:sp>
        <p:nvSpPr>
          <p:cNvPr id="9219" name="Content Placeholder 13"/>
          <p:cNvSpPr txBox="1">
            <a:spLocks/>
          </p:cNvSpPr>
          <p:nvPr/>
        </p:nvSpPr>
        <p:spPr bwMode="auto">
          <a:xfrm>
            <a:off x="174625" y="4076700"/>
            <a:ext cx="648493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ja-JP" sz="2800" dirty="0">
                <a:latin typeface="Helvetica" charset="0"/>
              </a:rPr>
              <a:t>The</a:t>
            </a:r>
            <a:r>
              <a:rPr lang="en-US" altLang="ja-JP" sz="2800" dirty="0">
                <a:solidFill>
                  <a:srgbClr val="0000FF"/>
                </a:solidFill>
                <a:latin typeface="Helvetica" charset="0"/>
              </a:rPr>
              <a:t> first astronomical mission on ISS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ja-JP" sz="2800" dirty="0">
                <a:solidFill>
                  <a:srgbClr val="000000"/>
                </a:solidFill>
                <a:latin typeface="Helvetica" charset="0"/>
              </a:rPr>
              <a:t>Attached on ISS J</a:t>
            </a:r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</a:rPr>
              <a:t>apanese Experimental Module </a:t>
            </a:r>
            <a:r>
              <a:rPr lang="en-US" altLang="ja-JP" sz="2800" dirty="0">
                <a:solidFill>
                  <a:srgbClr val="000000"/>
                </a:solidFill>
                <a:latin typeface="Helvetica" charset="0"/>
              </a:rPr>
              <a:t>on </a:t>
            </a:r>
            <a:r>
              <a:rPr lang="en-US" altLang="ja-JP" sz="2800" dirty="0">
                <a:solidFill>
                  <a:srgbClr val="0000FF"/>
                </a:solidFill>
                <a:latin typeface="Helvetica" charset="0"/>
              </a:rPr>
              <a:t>July 23, 2009.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ja-JP" sz="2800" dirty="0">
                <a:solidFill>
                  <a:srgbClr val="000000"/>
                </a:solidFill>
                <a:latin typeface="Helvetica" charset="0"/>
              </a:rPr>
              <a:t>First </a:t>
            </a:r>
            <a:r>
              <a:rPr lang="en-US" altLang="ja-JP" sz="2800" dirty="0" smtClean="0">
                <a:solidFill>
                  <a:srgbClr val="000000"/>
                </a:solidFill>
                <a:latin typeface="Helvetica" charset="0"/>
              </a:rPr>
              <a:t>light:  </a:t>
            </a:r>
            <a:r>
              <a:rPr lang="en-US" altLang="ja-JP" sz="2800" dirty="0" smtClean="0">
                <a:solidFill>
                  <a:srgbClr val="0000FF"/>
                </a:solidFill>
                <a:latin typeface="Helvetica" charset="0"/>
              </a:rPr>
              <a:t>August </a:t>
            </a:r>
            <a:r>
              <a:rPr lang="en-US" altLang="ja-JP" sz="2800" dirty="0">
                <a:solidFill>
                  <a:srgbClr val="0000FF"/>
                </a:solidFill>
                <a:latin typeface="Helvetica" charset="0"/>
              </a:rPr>
              <a:t>15 2009.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ja-JP" sz="2800" dirty="0">
                <a:latin typeface="Helvetica" charset="0"/>
              </a:rPr>
              <a:t>Public data at</a:t>
            </a:r>
            <a:r>
              <a:rPr lang="en-US" altLang="ja-JP" sz="2800" dirty="0">
                <a:solidFill>
                  <a:srgbClr val="0000FF"/>
                </a:solidFill>
                <a:latin typeface="Helvetica" charset="0"/>
              </a:rPr>
              <a:t> http://</a:t>
            </a:r>
            <a:r>
              <a:rPr lang="en-US" altLang="ja-JP" sz="2800" dirty="0" err="1">
                <a:solidFill>
                  <a:srgbClr val="FF0000"/>
                </a:solidFill>
                <a:latin typeface="Helvetica" charset="0"/>
              </a:rPr>
              <a:t>maxi.riken.jp</a:t>
            </a:r>
            <a:endParaRPr lang="en-US" altLang="ja-JP" sz="28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220" name="スライド番号プレースホルダ 3"/>
          <p:cNvSpPr>
            <a:spLocks noGrp="1"/>
          </p:cNvSpPr>
          <p:nvPr/>
        </p:nvSpPr>
        <p:spPr bwMode="auto">
          <a:xfrm>
            <a:off x="6815138" y="6115050"/>
            <a:ext cx="2311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9" tIns="48555" rIns="97109" bIns="48555"/>
          <a:lstStyle/>
          <a:p>
            <a:pPr algn="r"/>
            <a:fld id="{2FD81529-FE90-FA43-B162-F018CCB6A508}" type="slidenum">
              <a:rPr lang="en-US" altLang="ja-JP" sz="1500">
                <a:latin typeface="Arial" charset="0"/>
              </a:rPr>
              <a:pPr algn="r"/>
              <a:t>8</a:t>
            </a:fld>
            <a:endParaRPr lang="en-US" altLang="ja-JP" sz="1500">
              <a:latin typeface="Arial" charset="0"/>
            </a:endParaRPr>
          </a:p>
        </p:txBody>
      </p:sp>
      <p:pic>
        <p:nvPicPr>
          <p:cNvPr id="922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0813"/>
            <a:ext cx="24828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図 13" descr="s134e010593l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41388"/>
            <a:ext cx="428783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上矢印 11"/>
          <p:cNvSpPr>
            <a:spLocks noChangeArrowheads="1"/>
          </p:cNvSpPr>
          <p:nvPr/>
        </p:nvSpPr>
        <p:spPr bwMode="auto">
          <a:xfrm flipV="1">
            <a:off x="1887538" y="3068638"/>
            <a:ext cx="523875" cy="5048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38100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defPPr>
              <a:defRPr lang="ja-JP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defTabSz="457200" eaLnBrk="1" hangingPunct="1"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224" name="テキスト ボックス 25"/>
          <p:cNvSpPr txBox="1">
            <a:spLocks noChangeArrowheads="1"/>
          </p:cNvSpPr>
          <p:nvPr/>
        </p:nvSpPr>
        <p:spPr bwMode="auto">
          <a:xfrm>
            <a:off x="450850" y="3141663"/>
            <a:ext cx="114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chemeClr val="bg1"/>
                </a:solidFill>
                <a:latin typeface="Helvetica" charset="0"/>
              </a:rPr>
              <a:t>Direction </a:t>
            </a:r>
            <a:br>
              <a:rPr lang="en-US" altLang="ja-JP">
                <a:solidFill>
                  <a:schemeClr val="bg1"/>
                </a:solidFill>
                <a:latin typeface="Helvetica" charset="0"/>
              </a:rPr>
            </a:br>
            <a:r>
              <a:rPr lang="en-US" altLang="ja-JP">
                <a:solidFill>
                  <a:schemeClr val="bg1"/>
                </a:solidFill>
                <a:latin typeface="Helvetica" charset="0"/>
              </a:rPr>
              <a:t>of Motion</a:t>
            </a:r>
          </a:p>
        </p:txBody>
      </p:sp>
      <p:cxnSp>
        <p:nvCxnSpPr>
          <p:cNvPr id="9225" name="Straight Connector 15"/>
          <p:cNvCxnSpPr>
            <a:cxnSpLocks noChangeShapeType="1"/>
          </p:cNvCxnSpPr>
          <p:nvPr/>
        </p:nvCxnSpPr>
        <p:spPr bwMode="auto">
          <a:xfrm flipV="1">
            <a:off x="2771775" y="914400"/>
            <a:ext cx="1862138" cy="1866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6" name="Straight Connector 17"/>
          <p:cNvCxnSpPr>
            <a:cxnSpLocks noChangeShapeType="1"/>
          </p:cNvCxnSpPr>
          <p:nvPr/>
        </p:nvCxnSpPr>
        <p:spPr bwMode="auto">
          <a:xfrm>
            <a:off x="2843213" y="3213100"/>
            <a:ext cx="1676400" cy="5619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7" name="図 14" descr="s134e010585ex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981075"/>
            <a:ext cx="45116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Oval 10"/>
          <p:cNvSpPr>
            <a:spLocks noChangeArrowheads="1"/>
          </p:cNvSpPr>
          <p:nvPr/>
        </p:nvSpPr>
        <p:spPr bwMode="auto">
          <a:xfrm rot="-5400000">
            <a:off x="4614863" y="2336800"/>
            <a:ext cx="1384300" cy="977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ja-JP" altLang="en-US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5076825" y="692150"/>
            <a:ext cx="214313" cy="14414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578556" y="831179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34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2"/>
          <p:cNvSpPr>
            <a:spLocks noGrp="1"/>
          </p:cNvSpPr>
          <p:nvPr>
            <p:ph type="title"/>
          </p:nvPr>
        </p:nvSpPr>
        <p:spPr>
          <a:xfrm>
            <a:off x="-36513" y="115888"/>
            <a:ext cx="9217026" cy="715291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latin typeface="Candara" charset="0"/>
                <a:ea typeface="ＭＳ Ｐゴシック" charset="0"/>
                <a:cs typeface="ＭＳ Ｐゴシック" charset="0"/>
              </a:rPr>
              <a:t>MAXI Instruments</a:t>
            </a:r>
            <a:endParaRPr lang="ja-JP" altLang="en-US" sz="3600" dirty="0">
              <a:latin typeface="Candara" charset="0"/>
              <a:ea typeface="HGP明朝E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578556" y="831179"/>
            <a:ext cx="8025892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角丸四角形 17"/>
          <p:cNvSpPr/>
          <p:nvPr/>
        </p:nvSpPr>
        <p:spPr>
          <a:xfrm>
            <a:off x="187721" y="3789040"/>
            <a:ext cx="3907408" cy="2866254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 dirty="0">
              <a:solidFill>
                <a:prstClr val="white"/>
              </a:solidFill>
              <a:latin typeface="Calibri"/>
              <a:ea typeface="Arial"/>
            </a:endParaRPr>
          </a:p>
        </p:txBody>
      </p:sp>
      <p:pic>
        <p:nvPicPr>
          <p:cNvPr id="19" name="Picture 33" descr="JEM_MAX_with_field_of_view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001963"/>
            <a:ext cx="4819650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53" b="18047"/>
          <a:stretch>
            <a:fillRect/>
          </a:stretch>
        </p:blipFill>
        <p:spPr bwMode="auto">
          <a:xfrm>
            <a:off x="206150" y="3625934"/>
            <a:ext cx="4462702" cy="303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" y="939800"/>
            <a:ext cx="91805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6 x 2 GSC (Gas Slit Camera) 	 :    3-20 keV, 	Time Resolution 50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Osaka" charset="0"/>
                <a:cs typeface="Symbol" charset="2"/>
              </a:rPr>
              <a:t>m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s</a:t>
            </a:r>
            <a:endParaRPr lang="en-US" altLang="ja-JP" sz="2400" dirty="0">
              <a:solidFill>
                <a:prstClr val="black"/>
              </a:solidFill>
              <a:latin typeface="Calibri"/>
              <a:ea typeface="Osaka" charset="0"/>
              <a:cs typeface="Gill Sans"/>
            </a:endParaRPr>
          </a:p>
          <a:p>
            <a:pPr lvl="2" indent="-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	Mihara+ 2011, Sugizaki+ 2011</a:t>
            </a:r>
          </a:p>
          <a:p>
            <a:pPr marL="914400" lvl="1" indent="-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2 x SSC (Solid-state Slit Camera) :  0.7-10 keV, 	Time Resolution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5.9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s</a:t>
            </a:r>
          </a:p>
          <a:p>
            <a:pPr lvl="2" indent="-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	Tsunemi+ 2010, Tomida+ 2011</a:t>
            </a:r>
          </a:p>
          <a:p>
            <a:pPr marL="914400" lvl="1" indent="-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PSF ~1.5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deg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 (FWHM)</a:t>
            </a:r>
          </a:p>
          <a:p>
            <a:pPr lvl="2" indent="-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	Position Determination Accuracy ≤ 0.2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Osaka" charset="0"/>
                <a:cs typeface="Gill Sans"/>
              </a:rPr>
              <a:t>deg</a:t>
            </a:r>
            <a:endParaRPr lang="en-US" altLang="ja-JP" dirty="0" smtClean="0">
              <a:solidFill>
                <a:prstClr val="black"/>
              </a:solidFill>
              <a:latin typeface="Calibri"/>
              <a:ea typeface="Osaka" charset="0"/>
              <a:cs typeface="Gill Sans"/>
            </a:endParaRPr>
          </a:p>
          <a:p>
            <a:pPr marL="914400" indent="-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6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既定の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 cmpd="sng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既定のテーマ.thmx</Template>
  <TotalTime>14763</TotalTime>
  <Words>1347</Words>
  <Application>Microsoft Macintosh PowerPoint</Application>
  <PresentationFormat>画面に合わせる (4:3)</PresentationFormat>
  <Paragraphs>326</Paragraphs>
  <Slides>22</Slides>
  <Notes>7</Notes>
  <HiddenSlides>0</HiddenSlides>
  <MMClips>0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22</vt:i4>
      </vt:variant>
    </vt:vector>
  </HeadingPairs>
  <TitlesOfParts>
    <vt:vector size="25" baseType="lpstr">
      <vt:lpstr>Office テーマ</vt:lpstr>
      <vt:lpstr>1_既定のテーマ</vt:lpstr>
      <vt:lpstr>ホワイト</vt:lpstr>
      <vt:lpstr>Search for X-ray counterparts of GW events with MAXI</vt:lpstr>
      <vt:lpstr>Steps of localization and identification of GW events</vt:lpstr>
      <vt:lpstr>Short GRB rate problem</vt:lpstr>
      <vt:lpstr>Short GRB 050709</vt:lpstr>
      <vt:lpstr>GRBs with extended emission</vt:lpstr>
      <vt:lpstr>Short GRB extended emission</vt:lpstr>
      <vt:lpstr> X-Ray Flashes</vt:lpstr>
      <vt:lpstr>MAXI (Monitor of All-sky X-ray Image) on ISS </vt:lpstr>
      <vt:lpstr>MAXI Instruments</vt:lpstr>
      <vt:lpstr>PowerPoint プレゼンテーション</vt:lpstr>
      <vt:lpstr> MAXI GSC &amp; SSC All-sky Map </vt:lpstr>
      <vt:lpstr>Nova-Alert System</vt:lpstr>
      <vt:lpstr> MAXI J0158-744: unique soft X-ray transient</vt:lpstr>
      <vt:lpstr>MAXI J0158–744</vt:lpstr>
      <vt:lpstr>MAXI J 0158-744 Soft X-ray transient near SMC</vt:lpstr>
      <vt:lpstr>MAXI as a GRB detector</vt:lpstr>
      <vt:lpstr>Triggered GRB candidates</vt:lpstr>
      <vt:lpstr>X-ray transients: L-∆t</vt:lpstr>
      <vt:lpstr>“Wide-Field MAXI” on ISS</vt:lpstr>
      <vt:lpstr>Effective area in the FOV</vt:lpstr>
      <vt:lpstr>Short soft X-tray transients</vt:lpstr>
      <vt:lpstr>Conclusions</vt:lpstr>
    </vt:vector>
  </TitlesOfParts>
  <Manager/>
  <Company>Tokyo 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X-ray counterparts of GW events with MAXI</dc:title>
  <dc:subject/>
  <dc:creator>Nobuyuki Kawai</dc:creator>
  <cp:keywords/>
  <dc:description/>
  <cp:lastModifiedBy>Kawai, N.</cp:lastModifiedBy>
  <cp:revision>163</cp:revision>
  <cp:lastPrinted>2013-04-15T13:43:18Z</cp:lastPrinted>
  <dcterms:created xsi:type="dcterms:W3CDTF">2011-07-21T14:18:01Z</dcterms:created>
  <dcterms:modified xsi:type="dcterms:W3CDTF">2014-06-20T07:51:06Z</dcterms:modified>
  <cp:category/>
</cp:coreProperties>
</file>