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399" r:id="rId2"/>
    <p:sldId id="425" r:id="rId3"/>
    <p:sldId id="442" r:id="rId4"/>
    <p:sldId id="443" r:id="rId5"/>
    <p:sldId id="419" r:id="rId6"/>
    <p:sldId id="420" r:id="rId7"/>
    <p:sldId id="421" r:id="rId8"/>
    <p:sldId id="359" r:id="rId9"/>
    <p:sldId id="374" r:id="rId10"/>
    <p:sldId id="440" r:id="rId11"/>
    <p:sldId id="431" r:id="rId12"/>
    <p:sldId id="432" r:id="rId13"/>
    <p:sldId id="433" r:id="rId14"/>
    <p:sldId id="434" r:id="rId15"/>
    <p:sldId id="435" r:id="rId16"/>
    <p:sldId id="436" r:id="rId17"/>
    <p:sldId id="439" r:id="rId18"/>
    <p:sldId id="438" r:id="rId19"/>
    <p:sldId id="430" r:id="rId20"/>
    <p:sldId id="422" r:id="rId21"/>
    <p:sldId id="423" r:id="rId22"/>
    <p:sldId id="441" r:id="rId23"/>
    <p:sldId id="429" r:id="rId24"/>
    <p:sldId id="426" r:id="rId25"/>
    <p:sldId id="427" r:id="rId26"/>
    <p:sldId id="428" r:id="rId27"/>
    <p:sldId id="415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6" autoAdjust="0"/>
    <p:restoredTop sz="94660"/>
  </p:normalViewPr>
  <p:slideViewPr>
    <p:cSldViewPr>
      <p:cViewPr varScale="1">
        <p:scale>
          <a:sx n="70" d="100"/>
          <a:sy n="70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8B83-42D3-46A8-AEEE-EC614338678E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2217-596C-4101-B56B-C01C102C9B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9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17" indent="-263776" defTabSz="877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55103" indent="-211021" defTabSz="877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77145" indent="-211021" defTabSz="877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99186" indent="-211021" defTabSz="877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D9712B-1FED-4A7E-B0E8-B5EBFF40F3E8}" type="slidenum">
              <a:rPr lang="en-US" altLang="ja-JP">
                <a:solidFill>
                  <a:prstClr val="black"/>
                </a:solidFill>
              </a:rPr>
              <a:pPr eaLnBrk="1" hangingPunct="1"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8825" cy="342741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FF2A-3715-4558-A3CD-DC49344B4C71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D29D-83B7-47ED-8C9D-D213001B4F01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3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23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9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>
              <a:solidFill>
                <a:prstClr val="white"/>
              </a:solidFill>
            </a:endParaRPr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sz="4800" dirty="0" smtClean="0"/>
              <a:t>J-GEM:</a:t>
            </a:r>
            <a:r>
              <a:rPr lang="ja-JP" altLang="en-US" sz="4800" dirty="0"/>
              <a:t> </a:t>
            </a:r>
            <a:r>
              <a:rPr lang="en-US" altLang="ja-JP" sz="3100" dirty="0" smtClean="0"/>
              <a:t>Japanese </a:t>
            </a:r>
            <a:r>
              <a:rPr lang="en-US" altLang="ja-JP" sz="3100" dirty="0"/>
              <a:t>Collaboration for Gravitational-Wave Electro-Magnetic Follow-up </a:t>
            </a:r>
            <a:r>
              <a:rPr lang="en-US" altLang="ja-JP" sz="3100" dirty="0" smtClean="0"/>
              <a:t>Observation</a:t>
            </a:r>
            <a:endParaRPr kumimoji="1" lang="ja-JP" altLang="en-US" sz="27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r>
              <a:rPr kumimoji="1" lang="en-US" altLang="ja-JP" dirty="0" err="1" smtClean="0"/>
              <a:t>Michitoshi</a:t>
            </a:r>
            <a:r>
              <a:rPr kumimoji="1" lang="en-US" altLang="ja-JP" dirty="0" smtClean="0"/>
              <a:t> YOSHIDA</a:t>
            </a:r>
          </a:p>
          <a:p>
            <a:r>
              <a:rPr lang="en-US" altLang="ja-JP" dirty="0" smtClean="0"/>
              <a:t>Hiroshima University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2014/06/20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260A-C22B-4367-A5B1-380C5BCDA4F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Japan-Korea WS on KAGRA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8581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New developments for J-GEM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10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 smtClean="0"/>
              <a:t>1. 6x6 deg</a:t>
            </a:r>
            <a:r>
              <a:rPr lang="en-US" altLang="ja-JP" sz="3200" b="1" baseline="30000" dirty="0" smtClean="0"/>
              <a:t>2</a:t>
            </a:r>
            <a:r>
              <a:rPr lang="en-US" altLang="ja-JP" sz="3200" b="1" dirty="0" smtClean="0"/>
              <a:t> extremely wide </a:t>
            </a:r>
            <a:r>
              <a:rPr lang="en-US" altLang="ja-JP" sz="3200" b="1" dirty="0"/>
              <a:t>field </a:t>
            </a:r>
            <a:r>
              <a:rPr lang="en-US" altLang="ja-JP" sz="3200" b="1" dirty="0" smtClean="0"/>
              <a:t>camera</a:t>
            </a:r>
            <a:br>
              <a:rPr lang="en-US" altLang="ja-JP" sz="3200" b="1" dirty="0" smtClean="0"/>
            </a:br>
            <a:r>
              <a:rPr kumimoji="1" lang="en-US" altLang="ja-JP" sz="2400" dirty="0" smtClean="0"/>
              <a:t>Kiso Observatory, the University of Tokyo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577738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R</a:t>
            </a:r>
            <a:r>
              <a:rPr lang="en-US" altLang="ja-JP" sz="1400" dirty="0" smtClean="0">
                <a:solidFill>
                  <a:prstClr val="black"/>
                </a:solidFill>
              </a:rPr>
              <a:t>esults of simulation on estimation of an arrival direction of gravity wave. </a:t>
            </a:r>
            <a:r>
              <a:rPr lang="en-US" altLang="ja-JP" sz="1200" dirty="0" err="1" smtClean="0">
                <a:solidFill>
                  <a:prstClr val="black"/>
                </a:solidFill>
              </a:rPr>
              <a:t>Hayama</a:t>
            </a:r>
            <a:r>
              <a:rPr lang="en-US" altLang="ja-JP" sz="1200" dirty="0" smtClean="0">
                <a:solidFill>
                  <a:prstClr val="black"/>
                </a:solidFill>
              </a:rPr>
              <a:t> (NAOJ) 2012</a:t>
            </a:r>
          </a:p>
        </p:txBody>
      </p:sp>
      <p:pic>
        <p:nvPicPr>
          <p:cNvPr id="7" name="Picture 4" descr="tel_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708920"/>
            <a:ext cx="2808312" cy="2495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716016" y="5435933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</a:rPr>
              <a:t>105cm Kiso Schmidt telescope</a:t>
            </a: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</a:rPr>
              <a:t>F.O.V of 6deg x 6deg</a:t>
            </a:r>
            <a:endParaRPr lang="en-US" altLang="ja-JP" sz="900" dirty="0">
              <a:solidFill>
                <a:prstClr val="black"/>
              </a:solidFill>
            </a:endParaRPr>
          </a:p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</a:rPr>
              <a:t>Since Apr. 2012, the KWFC (Kiso Wide Field Camera) with a F.O.V of 2deg x 2deg has been operated.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38610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F.O.V</a:t>
            </a:r>
          </a:p>
          <a:p>
            <a:r>
              <a:rPr lang="en-US" altLang="ja-JP" sz="1600" dirty="0" smtClean="0">
                <a:solidFill>
                  <a:prstClr val="black"/>
                </a:solidFill>
              </a:rPr>
              <a:t>6deg x 6deg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187624" y="2757724"/>
            <a:ext cx="2592288" cy="2990641"/>
            <a:chOff x="467544" y="1484784"/>
            <a:chExt cx="3312368" cy="382137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1484784"/>
              <a:ext cx="2920621" cy="3821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1979712" y="3645024"/>
              <a:ext cx="792088" cy="79208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2771800" y="3573016"/>
              <a:ext cx="1008112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>
          <a:xfrm>
            <a:off x="827584" y="119675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Project plans</a:t>
            </a:r>
          </a:p>
          <a:p>
            <a:pPr marL="177800"/>
            <a:r>
              <a:rPr lang="en-US" altLang="ja-JP" sz="2000" dirty="0" smtClean="0">
                <a:solidFill>
                  <a:prstClr val="black"/>
                </a:solidFill>
              </a:rPr>
              <a:t>1. Development of 6deg x 6deg extremely wide field camera</a:t>
            </a:r>
          </a:p>
          <a:p>
            <a:pPr marL="177800"/>
            <a:r>
              <a:rPr lang="en-US" altLang="ja-JP" sz="2000" dirty="0" smtClean="0">
                <a:solidFill>
                  <a:prstClr val="black"/>
                </a:solidFill>
              </a:rPr>
              <a:t>2. Speeding-up and stabilizing Kiso 105cm Schmidt telescope system</a:t>
            </a:r>
            <a:endParaRPr lang="en-US" altLang="ja-JP" sz="1000" dirty="0" smtClean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260A-C22B-4367-A5B1-380C5BCDA4F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OAOWFC</a:t>
            </a:r>
            <a:r>
              <a:rPr lang="en-US" altLang="ja-JP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Okayama Astrophysical Observatory Wide Field Camera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 3" descr="DSC_0058.JPG"/>
          <p:cNvPicPr>
            <a:picLocks noChangeAspect="1"/>
          </p:cNvPicPr>
          <p:nvPr/>
        </p:nvPicPr>
        <p:blipFill>
          <a:blip r:embed="rId3" cstate="print">
            <a:lum bright="18000" contrast="22000"/>
          </a:blip>
          <a:srcRect/>
          <a:stretch>
            <a:fillRect/>
          </a:stretch>
        </p:blipFill>
        <p:spPr bwMode="auto">
          <a:xfrm>
            <a:off x="973088" y="1484784"/>
            <a:ext cx="719931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2014/06/20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Japan-Korea WS on KAGRA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OAOWFC</a:t>
            </a:r>
            <a:br>
              <a:rPr lang="en-US" altLang="ja-JP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Okayama Astrophysical Observatory Wide Field Camera</a:t>
            </a:r>
            <a:endParaRPr lang="en-US" altLang="ja-JP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Field NIR Camera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Optics:</a:t>
            </a:r>
          </a:p>
          <a:p>
            <a:pPr lvl="2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Diameter:   φ 0.91 m</a:t>
            </a:r>
          </a:p>
          <a:p>
            <a:pPr lvl="2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Cassegrain + quasi Schmidt</a:t>
            </a:r>
          </a:p>
          <a:p>
            <a:pPr lvl="2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F/2.5  (the fastest optics in the NIR)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F.O.V.</a:t>
            </a: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 </a:t>
            </a:r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0.92 × 0.92 sq.deg.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1.62 arcsec/pix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HAWAII2-RG, Teledyne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0.47 x 0.47 sq.deg. (1.67 arcsec/pix) HAWAII Eng., Teledyne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Wavelengths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 </a:t>
            </a: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2.5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(</a:t>
            </a:r>
            <a:r>
              <a:rPr lang="en-US" altLang="ja-JP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Y,J,H,Ks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-band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limit (S/N=5 with 10 </a:t>
            </a:r>
            <a:r>
              <a:rPr lang="en-US" altLang="ja-JP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min.exp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</a:t>
            </a:r>
          </a:p>
          <a:p>
            <a:pPr marL="457200" lvl="1" indent="0">
              <a:buNone/>
            </a:pP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19.8 </a:t>
            </a:r>
            <a:r>
              <a:rPr lang="en-US" altLang="ja-JP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ABmag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@J-band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ja-JP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2014/06/20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Japan-Korea WS on KAGRA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39552" y="4725144"/>
            <a:ext cx="2492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Planned</a:t>
            </a:r>
          </a:p>
          <a:p>
            <a:r>
              <a:rPr kumimoji="1" lang="en-US" altLang="ja-JP" sz="2800" dirty="0" smtClean="0"/>
              <a:t>3.8m telescope</a:t>
            </a:r>
          </a:p>
          <a:p>
            <a:r>
              <a:rPr kumimoji="1" lang="en-US" altLang="ja-JP" sz="2800" dirty="0" smtClean="0"/>
              <a:t>at Okayama</a:t>
            </a:r>
            <a:endParaRPr kumimoji="1" lang="ja-JP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40767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556746" cy="38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359898" y="836712"/>
            <a:ext cx="2740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Integral  Field Unit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FoV</a:t>
            </a:r>
            <a:r>
              <a:rPr lang="en-US" altLang="ja-JP" sz="2400" dirty="0" smtClean="0"/>
              <a:t>   ~ 30”x30”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optical wavelength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R~1000-3000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4288" y="3429000"/>
            <a:ext cx="1818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=&gt;spectrograph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8264" y="5949280"/>
            <a:ext cx="1964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Conceptual view </a:t>
            </a:r>
          </a:p>
          <a:p>
            <a:r>
              <a:rPr lang="en-US" altLang="ja-JP" sz="2000" dirty="0">
                <a:solidFill>
                  <a:srgbClr val="0070C0"/>
                </a:solidFill>
              </a:rPr>
              <a:t>o</a:t>
            </a:r>
            <a:r>
              <a:rPr lang="en-US" altLang="ja-JP" sz="2000" dirty="0" smtClean="0">
                <a:solidFill>
                  <a:srgbClr val="0070C0"/>
                </a:solidFill>
              </a:rPr>
              <a:t>f  IFU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2014/06/20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841" y="188640"/>
            <a:ext cx="880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j-lt"/>
              </a:rPr>
              <a:t>3. Integral Field Unit for 3.8m telescope</a:t>
            </a:r>
            <a:endParaRPr kumimoji="1" lang="ja-JP" alt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4. </a:t>
            </a:r>
            <a:r>
              <a:rPr lang="en-US" altLang="ja-JP" b="1" dirty="0" err="1" smtClean="0"/>
              <a:t>HinOTORI</a:t>
            </a:r>
            <a:r>
              <a:rPr lang="en-US" altLang="ja-JP" b="1" dirty="0" smtClean="0"/>
              <a:t> 50cm telescope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Development of a 50cm robotic telescope + 3-color camera system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itchFamily="2" charset="2"/>
              </a:rPr>
              <a:t> West China (Tibet area)</a:t>
            </a:r>
          </a:p>
          <a:p>
            <a:pPr marL="0" indent="0">
              <a:buNone/>
            </a:pPr>
            <a:endParaRPr kumimoji="1" lang="en-US" altLang="ja-JP" dirty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Expected limiting mag. (S/N=5 for 10 min exp.)</a:t>
            </a:r>
          </a:p>
          <a:p>
            <a:pPr lvl="1"/>
            <a:r>
              <a:rPr kumimoji="1" lang="en-US" altLang="ja-JP" sz="3200" dirty="0" smtClean="0">
                <a:sym typeface="Wingdings" pitchFamily="2" charset="2"/>
              </a:rPr>
              <a:t>18.5 mag.  </a:t>
            </a:r>
            <a:r>
              <a:rPr lang="en-US" altLang="ja-JP" sz="3200" i="1" dirty="0" smtClean="0">
                <a:sym typeface="Wingdings" pitchFamily="2" charset="2"/>
              </a:rPr>
              <a:t>u</a:t>
            </a:r>
            <a:r>
              <a:rPr lang="en-US" altLang="ja-JP" sz="3200" dirty="0" smtClean="0">
                <a:sym typeface="Wingdings" pitchFamily="2" charset="2"/>
              </a:rPr>
              <a:t>’</a:t>
            </a:r>
            <a:r>
              <a:rPr kumimoji="1" lang="en-US" altLang="ja-JP" sz="3200" dirty="0" smtClean="0">
                <a:sym typeface="Wingdings" pitchFamily="2" charset="2"/>
              </a:rPr>
              <a:t>-band</a:t>
            </a:r>
          </a:p>
          <a:p>
            <a:pPr lvl="1"/>
            <a:r>
              <a:rPr kumimoji="1" lang="en-US" altLang="ja-JP" sz="3200" dirty="0" smtClean="0">
                <a:sym typeface="Wingdings" pitchFamily="2" charset="2"/>
              </a:rPr>
              <a:t>21.1 mag.  </a:t>
            </a:r>
            <a:r>
              <a:rPr kumimoji="1" lang="en-US" altLang="ja-JP" sz="3200" i="1" dirty="0" err="1" smtClean="0">
                <a:sym typeface="Wingdings" pitchFamily="2" charset="2"/>
              </a:rPr>
              <a:t>R</a:t>
            </a:r>
            <a:r>
              <a:rPr kumimoji="1" lang="en-US" altLang="ja-JP" sz="3200" baseline="-25000" dirty="0" err="1" smtClean="0">
                <a:sym typeface="Wingdings" pitchFamily="2" charset="2"/>
              </a:rPr>
              <a:t>c</a:t>
            </a:r>
            <a:r>
              <a:rPr kumimoji="1" lang="en-US" altLang="ja-JP" sz="3200" dirty="0" smtClean="0">
                <a:sym typeface="Wingdings" pitchFamily="2" charset="2"/>
              </a:rPr>
              <a:t>-band</a:t>
            </a:r>
          </a:p>
          <a:p>
            <a:pPr lvl="1"/>
            <a:r>
              <a:rPr lang="en-US" altLang="ja-JP" sz="3200" dirty="0" smtClean="0">
                <a:sym typeface="Wingdings" pitchFamily="2" charset="2"/>
              </a:rPr>
              <a:t>20.8 mag.  </a:t>
            </a:r>
            <a:r>
              <a:rPr lang="en-US" altLang="ja-JP" sz="3200" i="1" dirty="0" err="1" smtClean="0">
                <a:sym typeface="Wingdings" pitchFamily="2" charset="2"/>
              </a:rPr>
              <a:t>I</a:t>
            </a:r>
            <a:r>
              <a:rPr lang="en-US" altLang="ja-JP" sz="3200" baseline="-25000" dirty="0" err="1" smtClean="0">
                <a:sym typeface="Wingdings" pitchFamily="2" charset="2"/>
              </a:rPr>
              <a:t>c</a:t>
            </a:r>
            <a:r>
              <a:rPr lang="en-US" altLang="ja-JP" sz="3200" dirty="0" smtClean="0">
                <a:sym typeface="Wingdings" pitchFamily="2" charset="2"/>
              </a:rPr>
              <a:t>-band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15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592"/>
            <a:ext cx="5293562" cy="348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" y="1973292"/>
            <a:ext cx="2934301" cy="484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yao\Desktop\2Yoshida\IMG_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010" y="3749954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4412994" y="1812868"/>
            <a:ext cx="288032" cy="2880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661940" y="2130880"/>
            <a:ext cx="914400" cy="161907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240250" y="53514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A1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75622" y="500551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A2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6693" y="437842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B4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5813" y="38374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06311" y="241247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Lhasa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4247" y="155325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Gar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457200" y="137529"/>
            <a:ext cx="8229600" cy="6869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kern="0" smtClean="0">
                <a:gradFill flip="none" rotWithShape="1">
                  <a:gsLst>
                    <a:gs pos="60000">
                      <a:srgbClr val="000049"/>
                    </a:gs>
                    <a:gs pos="100000">
                      <a:srgbClr val="000049">
                        <a:tint val="2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prstClr val="white">
                      <a:alpha val="90000"/>
                    </a:prstClr>
                  </a:outerShdw>
                </a:effectLst>
              </a:rPr>
              <a:t>Candidate site for the telescope</a:t>
            </a:r>
            <a:endParaRPr lang="ja-JP" altLang="en-US" kern="0" dirty="0">
              <a:gradFill flip="none" rotWithShape="1">
                <a:gsLst>
                  <a:gs pos="60000">
                    <a:srgbClr val="000049"/>
                  </a:gs>
                  <a:gs pos="100000">
                    <a:srgbClr val="000049">
                      <a:tint val="20000"/>
                    </a:srgb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prstClr val="white">
                    <a:alpha val="90000"/>
                  </a:prst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6204" y="1688162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Tibet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9940" y="9427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West end of Tibet:  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sz="2000" dirty="0" smtClean="0">
                <a:solidFill>
                  <a:prstClr val="black"/>
                </a:solidFill>
              </a:rPr>
              <a:t>～</a:t>
            </a:r>
            <a:r>
              <a:rPr lang="en-US" altLang="ja-JP" sz="2000" dirty="0">
                <a:solidFill>
                  <a:prstClr val="black"/>
                </a:solidFill>
              </a:rPr>
              <a:t>60 degree west from Japan</a:t>
            </a:r>
          </a:p>
          <a:p>
            <a:r>
              <a:rPr lang="en-US" altLang="ja-JP" sz="2000" dirty="0">
                <a:solidFill>
                  <a:prstClr val="black"/>
                </a:solidFill>
              </a:rPr>
              <a:t>   altitude: 5000m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475817" y="4344321"/>
            <a:ext cx="391433" cy="391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677012" y="4525892"/>
            <a:ext cx="419724" cy="419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日付プレースホルダー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16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17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2" y="332656"/>
            <a:ext cx="4320480" cy="57606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5536" y="33265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Performance verification of the 50cm telescope by attaching it to Kanata telescope.</a:t>
            </a:r>
          </a:p>
          <a:p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626334" cy="3312368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3491880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8024" y="3429000"/>
            <a:ext cx="23920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HinOTORI</a:t>
            </a:r>
            <a:r>
              <a:rPr kumimoji="1" lang="en-US" altLang="ja-JP" sz="1400" dirty="0" smtClean="0"/>
              <a:t> 50cm telescope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940152" y="2924944"/>
            <a:ext cx="0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732240" y="41490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1.5m Kanata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telescope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661248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image: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79947"/>
            <a:ext cx="8763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04734" y="354981"/>
            <a:ext cx="795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Optical Layout of the 3-color camera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51489" y="190375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u</a:t>
            </a:r>
            <a:r>
              <a:rPr lang="en-US" altLang="ja-JP" sz="2800" dirty="0" smtClean="0">
                <a:solidFill>
                  <a:prstClr val="black"/>
                </a:solidFill>
              </a:rPr>
              <a:t>’ band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3220" y="5002961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>
                <a:solidFill>
                  <a:prstClr val="black"/>
                </a:solidFill>
              </a:rPr>
              <a:t>R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2800" dirty="0" smtClean="0">
                <a:solidFill>
                  <a:prstClr val="black"/>
                </a:solidFill>
              </a:rPr>
              <a:t> band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95672" y="3296403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>
                <a:solidFill>
                  <a:prstClr val="black"/>
                </a:solidFill>
              </a:rPr>
              <a:t>I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2800" dirty="0" smtClean="0">
                <a:solidFill>
                  <a:prstClr val="black"/>
                </a:solidFill>
              </a:rPr>
              <a:t> band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4361" y="332718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telescope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6489" y="419310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d</a:t>
            </a:r>
            <a:r>
              <a:rPr lang="en-US" altLang="ja-JP" dirty="0" smtClean="0">
                <a:solidFill>
                  <a:prstClr val="black"/>
                </a:solidFill>
              </a:rPr>
              <a:t>ichroic mirror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372787" y="3819624"/>
            <a:ext cx="644577" cy="373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505188" y="4385687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d</a:t>
            </a:r>
            <a:r>
              <a:rPr lang="en-US" altLang="ja-JP" dirty="0" smtClean="0">
                <a:solidFill>
                  <a:prstClr val="black"/>
                </a:solidFill>
              </a:rPr>
              <a:t>ichroic mirror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5216577" y="3819624"/>
            <a:ext cx="539646" cy="55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4734" y="1882242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FOV: 24 arcmin^2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18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55576" y="194910"/>
            <a:ext cx="7686700" cy="785818"/>
          </a:xfrm>
        </p:spPr>
        <p:txBody>
          <a:bodyPr>
            <a:noAutofit/>
          </a:bodyPr>
          <a:lstStyle/>
          <a:p>
            <a:r>
              <a:rPr kumimoji="1" lang="en-US" altLang="ja-JP" sz="3200" dirty="0" err="1" smtClean="0"/>
              <a:t>MoU</a:t>
            </a:r>
            <a:r>
              <a:rPr kumimoji="1" lang="en-US" altLang="ja-JP" sz="3200" dirty="0" smtClean="0"/>
              <a:t> with LIGO/Virgo collaboration</a:t>
            </a:r>
            <a:endParaRPr kumimoji="1" lang="ja-JP" altLang="en-US" sz="32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19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2736"/>
            <a:ext cx="8877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 of J-GEM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Electro-magnetic follow-up of gravitational wave transients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detected by advanced GW detectors (LIGO, Virgo and KAGRA)</a:t>
            </a:r>
          </a:p>
          <a:p>
            <a:r>
              <a:rPr kumimoji="1" lang="en-US" altLang="ja-JP" dirty="0" smtClean="0"/>
              <a:t>Utilize existing optical, infrared, and radio astronomical facilities of Japanese institutes</a:t>
            </a:r>
          </a:p>
          <a:p>
            <a:r>
              <a:rPr lang="en-US" altLang="ja-JP" dirty="0" smtClean="0"/>
              <a:t>Extension of A02 sub-project of the “</a:t>
            </a:r>
            <a:r>
              <a:rPr lang="en-US" altLang="ja-JP" dirty="0" err="1" smtClean="0"/>
              <a:t>Kakenhi</a:t>
            </a:r>
            <a:r>
              <a:rPr lang="en-US" altLang="ja-JP" dirty="0" smtClean="0"/>
              <a:t>” innovative area of “multi-messenger observations of GW sources”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How </a:t>
            </a:r>
            <a:r>
              <a:rPr lang="en-US" altLang="ja-JP" dirty="0" smtClean="0"/>
              <a:t>do we </a:t>
            </a:r>
            <a:r>
              <a:rPr lang="en-US" altLang="ja-JP" dirty="0"/>
              <a:t>plan to use them for this project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8457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We </a:t>
            </a:r>
            <a:r>
              <a:rPr lang="en-US" altLang="ja-JP" dirty="0"/>
              <a:t>are now developing a multi-site observation network for searching for </a:t>
            </a:r>
            <a:r>
              <a:rPr lang="en-US" altLang="ja-JP" dirty="0" smtClean="0"/>
              <a:t>electromagnetic counterpart </a:t>
            </a:r>
            <a:r>
              <a:rPr lang="en-US" altLang="ja-JP" dirty="0"/>
              <a:t>of gravitational wave transient using the above telescopes. </a:t>
            </a:r>
            <a:endParaRPr lang="en-US" altLang="ja-JP" dirty="0" smtClean="0"/>
          </a:p>
          <a:p>
            <a:r>
              <a:rPr lang="en-US" altLang="ja-JP" dirty="0" smtClean="0"/>
              <a:t>We </a:t>
            </a:r>
            <a:r>
              <a:rPr lang="en-US" altLang="ja-JP" dirty="0"/>
              <a:t>utilize this network for LIGO/Virgo GW search. The basic strategy is very simple: </a:t>
            </a:r>
            <a:endParaRPr lang="en-US" altLang="ja-JP" dirty="0" smtClean="0"/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ja-JP" dirty="0" smtClean="0"/>
              <a:t>We </a:t>
            </a:r>
            <a:r>
              <a:rPr lang="en-US" altLang="ja-JP" dirty="0"/>
              <a:t>try to detect optical-infrared transients in high probability area of GW </a:t>
            </a:r>
            <a:r>
              <a:rPr lang="en-US" altLang="ja-JP" dirty="0" err="1"/>
              <a:t>skymap</a:t>
            </a:r>
            <a:r>
              <a:rPr lang="en-US" altLang="ja-JP" dirty="0"/>
              <a:t> </a:t>
            </a:r>
            <a:r>
              <a:rPr lang="en-US" altLang="ja-JP" dirty="0" smtClean="0"/>
              <a:t>using wide-field telescopes, #3, #4, and #7.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ja-JP" dirty="0" smtClean="0"/>
              <a:t>We </a:t>
            </a:r>
            <a:r>
              <a:rPr lang="en-US" altLang="ja-JP" dirty="0"/>
              <a:t>use telescopes #2, #5, #6, and #10 for </a:t>
            </a:r>
            <a:r>
              <a:rPr lang="en-US" altLang="ja-JP" dirty="0" smtClean="0"/>
              <a:t>surveying peripheral </a:t>
            </a:r>
            <a:r>
              <a:rPr lang="en-US" altLang="ja-JP" dirty="0"/>
              <a:t>region of the best area or second probable region of the </a:t>
            </a:r>
            <a:r>
              <a:rPr lang="en-US" altLang="ja-JP" dirty="0" err="1"/>
              <a:t>skymap</a:t>
            </a:r>
            <a:r>
              <a:rPr lang="en-US" altLang="ja-JP" dirty="0"/>
              <a:t>. In this </a:t>
            </a:r>
            <a:r>
              <a:rPr lang="en-US" altLang="ja-JP" dirty="0" smtClean="0"/>
              <a:t>search, we </a:t>
            </a:r>
            <a:r>
              <a:rPr lang="en-US" altLang="ja-JP" dirty="0"/>
              <a:t>plan to weight the observation regions using nearby galaxy </a:t>
            </a:r>
            <a:r>
              <a:rPr lang="en-US" altLang="ja-JP" dirty="0" smtClean="0"/>
              <a:t>catalog. 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ja-JP" dirty="0" smtClean="0"/>
              <a:t>After </a:t>
            </a:r>
            <a:r>
              <a:rPr lang="en-US" altLang="ja-JP" dirty="0"/>
              <a:t>picked up transient candidates, we </a:t>
            </a:r>
            <a:r>
              <a:rPr lang="en-US" altLang="ja-JP" dirty="0" smtClean="0"/>
              <a:t>follow-up </a:t>
            </a:r>
            <a:r>
              <a:rPr lang="en-US" altLang="ja-JP" dirty="0"/>
              <a:t>the objects using other telescopes. If we detect a clear signal, we do </a:t>
            </a:r>
            <a:r>
              <a:rPr lang="en-US" altLang="ja-JP" dirty="0" smtClean="0"/>
              <a:t>spectroscopic follow-up </a:t>
            </a:r>
            <a:r>
              <a:rPr lang="en-US" altLang="ja-JP" dirty="0"/>
              <a:t>using telescopes #1, #8, and #11, and radio observation with telescope #9.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20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 promptly do </a:t>
            </a:r>
            <a:r>
              <a:rPr lang="en-US" altLang="ja-JP" dirty="0" smtClean="0"/>
              <a:t>we </a:t>
            </a:r>
            <a:r>
              <a:rPr lang="en-US" altLang="ja-JP" dirty="0"/>
              <a:t>expect to be able to have results?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It depends on the nature of the transients. We can deliver initial results of </a:t>
            </a:r>
            <a:r>
              <a:rPr lang="en-US" altLang="ja-JP" dirty="0" smtClean="0"/>
              <a:t>each observation </a:t>
            </a:r>
            <a:r>
              <a:rPr lang="en-US" altLang="ja-JP" dirty="0"/>
              <a:t>within 1 day, probably, within a few hours, by using the pipeline data </a:t>
            </a:r>
            <a:r>
              <a:rPr lang="en-US" altLang="ja-JP" dirty="0" smtClean="0"/>
              <a:t>reduction systems </a:t>
            </a:r>
            <a:r>
              <a:rPr lang="en-US" altLang="ja-JP" dirty="0"/>
              <a:t>installed at each observatory/institute.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21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下矢印 26"/>
          <p:cNvSpPr/>
          <p:nvPr/>
        </p:nvSpPr>
        <p:spPr>
          <a:xfrm>
            <a:off x="1619672" y="3068960"/>
            <a:ext cx="484632" cy="266429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96552" y="-8188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Source identification strategy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068318"/>
            <a:ext cx="2895600" cy="365125"/>
          </a:xfrm>
        </p:spPr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22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908720"/>
            <a:ext cx="6984776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Image subtraction method to </a:t>
            </a:r>
            <a:r>
              <a:rPr lang="en-US" altLang="ja-JP" dirty="0"/>
              <a:t>detect </a:t>
            </a:r>
            <a:r>
              <a:rPr lang="en-US" altLang="ja-JP" dirty="0" smtClean="0"/>
              <a:t>transient point sources</a:t>
            </a:r>
          </a:p>
          <a:p>
            <a:pPr algn="ctr"/>
            <a:r>
              <a:rPr lang="en-US" altLang="ja-JP" sz="1600" dirty="0" smtClean="0">
                <a:sym typeface="Wingdings" panose="05000000000000000000" pitchFamily="2" charset="2"/>
              </a:rPr>
              <a:t> </a:t>
            </a:r>
            <a:r>
              <a:rPr lang="en-US" altLang="ja-JP" sz="1600" dirty="0" smtClean="0"/>
              <a:t>reference images: </a:t>
            </a:r>
            <a:r>
              <a:rPr lang="en-US" altLang="ja-JP" sz="1600" dirty="0"/>
              <a:t>SDSS, 2MASS, </a:t>
            </a:r>
            <a:r>
              <a:rPr lang="en-US" altLang="ja-JP" sz="1600" dirty="0" smtClean="0"/>
              <a:t>Pan-STARRS, etc. </a:t>
            </a:r>
            <a:endParaRPr lang="en-US" altLang="ja-JP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179512" y="2636912"/>
            <a:ext cx="6984776" cy="4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Catalog </a:t>
            </a:r>
            <a:r>
              <a:rPr lang="en-US" altLang="ja-JP" dirty="0"/>
              <a:t>matching and select uncatalogued point sources.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79512" y="3284984"/>
            <a:ext cx="6984776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Exclude moving objects </a:t>
            </a:r>
            <a:r>
              <a:rPr lang="en-US" altLang="ja-JP" dirty="0" smtClean="0"/>
              <a:t>using </a:t>
            </a:r>
            <a:r>
              <a:rPr lang="en-US" altLang="ja-JP" dirty="0"/>
              <a:t>multiple exposure data and </a:t>
            </a:r>
            <a:r>
              <a:rPr lang="en-US" altLang="ja-JP" dirty="0" smtClean="0"/>
              <a:t> asteroid catalog.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179512" y="4005064"/>
            <a:ext cx="6984776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Select rapidly decaying candidates using multiple exposure data and multi-sites observation data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79512" y="5733256"/>
            <a:ext cx="6984776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Keep other transient candidates for next day observation. Make follow-up observation for candidate objects at least for 3 nights. Try to find </a:t>
            </a:r>
            <a:r>
              <a:rPr lang="en-US" altLang="ja-JP" dirty="0" smtClean="0"/>
              <a:t>slowly </a:t>
            </a:r>
            <a:r>
              <a:rPr lang="en-US" altLang="ja-JP" dirty="0"/>
              <a:t>brightening and decaying </a:t>
            </a:r>
            <a:r>
              <a:rPr lang="en-US" altLang="ja-JP" dirty="0" smtClean="0"/>
              <a:t>objects.</a:t>
            </a:r>
            <a:endParaRPr lang="en-US" altLang="ja-JP" dirty="0"/>
          </a:p>
        </p:txBody>
      </p:sp>
      <p:sp>
        <p:nvSpPr>
          <p:cNvPr id="14" name="左矢印 13"/>
          <p:cNvSpPr/>
          <p:nvPr/>
        </p:nvSpPr>
        <p:spPr>
          <a:xfrm>
            <a:off x="7164288" y="908720"/>
            <a:ext cx="504056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619672" y="1556792"/>
            <a:ext cx="484632" cy="108012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83768" y="1700808"/>
            <a:ext cx="468052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/>
              <a:t>If </a:t>
            </a:r>
            <a:r>
              <a:rPr lang="en-US" altLang="ja-JP" sz="1600" dirty="0"/>
              <a:t>there is no reference image available, detect all the point sources in the object image.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979712" y="2060848"/>
            <a:ext cx="50405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79512" y="4797152"/>
            <a:ext cx="6984776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</a:t>
            </a:r>
            <a:r>
              <a:rPr lang="en-US" altLang="ja-JP" dirty="0" smtClean="0"/>
              <a:t>Check </a:t>
            </a:r>
            <a:r>
              <a:rPr lang="en-US" altLang="ja-JP" dirty="0"/>
              <a:t>the coincidence between the positions of the candidates and </a:t>
            </a:r>
            <a:r>
              <a:rPr lang="en-US" altLang="ja-JP" dirty="0" smtClean="0"/>
              <a:t>nearby galaxy </a:t>
            </a:r>
            <a:r>
              <a:rPr lang="en-US" altLang="ja-JP" dirty="0"/>
              <a:t>locations </a:t>
            </a:r>
            <a:r>
              <a:rPr lang="en-US" altLang="ja-JP" dirty="0" smtClean="0"/>
              <a:t> and </a:t>
            </a:r>
            <a:r>
              <a:rPr lang="en-US" altLang="ja-JP" dirty="0"/>
              <a:t>high energy satellite alert. 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668344" y="4293096"/>
            <a:ext cx="136815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Send the candidate information to  GW </a:t>
            </a:r>
            <a:r>
              <a:rPr lang="en-US" altLang="ja-JP" sz="1600" dirty="0" err="1" smtClean="0"/>
              <a:t>collab</a:t>
            </a:r>
            <a:r>
              <a:rPr lang="en-US" altLang="ja-JP" sz="1600" dirty="0" smtClean="0"/>
              <a:t>.</a:t>
            </a:r>
            <a:endParaRPr kumimoji="1" lang="ja-JP" altLang="en-US" sz="16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164288" y="5013176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2" idx="3"/>
          </p:cNvCxnSpPr>
          <p:nvPr/>
        </p:nvCxnSpPr>
        <p:spPr>
          <a:xfrm flipV="1">
            <a:off x="7164288" y="5733256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1" idx="3"/>
          </p:cNvCxnSpPr>
          <p:nvPr/>
        </p:nvCxnSpPr>
        <p:spPr>
          <a:xfrm>
            <a:off x="7164288" y="4293096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7596336" y="620688"/>
            <a:ext cx="1440160" cy="11521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Pipeline </a:t>
            </a:r>
            <a:r>
              <a:rPr lang="en-US" altLang="ja-JP" sz="1400" dirty="0"/>
              <a:t>software for transient </a:t>
            </a:r>
            <a:r>
              <a:rPr lang="en-US" altLang="ja-JP" sz="1400" dirty="0" smtClean="0"/>
              <a:t>detection for KISS project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758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Test observations for GW transient follow-up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What we should consider for GW follow-up</a:t>
            </a:r>
            <a:endParaRPr lang="en-US" altLang="ja-JP" dirty="0" smtClean="0"/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kumimoji="1" lang="en-US" altLang="ja-JP" dirty="0" smtClean="0"/>
              <a:t>Large uncertainty of localization (~10 – 100 deg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).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ja-JP" dirty="0" smtClean="0"/>
              <a:t>Quick and reliable selection of EM counter-part from a large number of candidates (various kinds of transients, ex. </a:t>
            </a:r>
            <a:r>
              <a:rPr lang="en-US" altLang="ja-JP" dirty="0" err="1" smtClean="0"/>
              <a:t>SNe</a:t>
            </a:r>
            <a:r>
              <a:rPr lang="en-US" altLang="ja-JP" dirty="0" smtClean="0"/>
              <a:t>, CV, AGN, etc., would be detected by wide-field observations).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kumimoji="1" lang="en-US" altLang="ja-JP" dirty="0" smtClean="0"/>
              <a:t>Follow-up of the EM candidates with multi-wavelength and multi-mode observations. 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ja-JP" dirty="0" smtClean="0"/>
              <a:t>Continuous follow-up for detecting slowly changing EM counterpart (ex. macro-novae).</a:t>
            </a:r>
            <a:endParaRPr kumimoji="1" lang="en-US" altLang="ja-JP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49"/>
                </a:solidFill>
              </a:rPr>
              <a:t>2014/06/20</a:t>
            </a:r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23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98686" y="-13395"/>
            <a:ext cx="8429625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34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Test Follow-up Observation for a Fermi GBM alert w/ Kiso-Schmidt/KWFC</a:t>
            </a: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125016" y="3424535"/>
            <a:ext cx="8947547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6858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Kiso Schmidt telescope (1.05m) + Kiso Wide Field Camera (KWFC; Sako+2012, SPIE)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2.2 x 2.2 deg2 field-of-view, 8 CCDs (2k x 4k)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Quick image subtraction system is almost ready by Kiso Supernova Survey (KISS).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Large storage (30TB) for SDSS reference images is being prepared. </a:t>
            </a:r>
          </a:p>
          <a:p>
            <a:pPr algn="l" eaLnBrk="1" hangingPunct="1"/>
            <a:endParaRPr lang="en-US" altLang="ja-JP" sz="1700">
              <a:solidFill>
                <a:schemeClr val="tx1"/>
              </a:solidFill>
              <a:latin typeface="Chalkboard" charset="0"/>
              <a:ea typeface="ＭＳ Ｐゴシック" charset="-128"/>
              <a:sym typeface="Chalkboard" charset="0"/>
            </a:endParaRP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GBM416242156: 2014/03/11, 14:49, UT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Localization error of Gamma-ray Burst Monitor (GBM) from Fermi satellite is comparable to that of GW.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GRB is “MOST_LIKELY”</a:t>
            </a:r>
          </a:p>
          <a:p>
            <a:pPr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GBM localization</a:t>
            </a:r>
          </a:p>
          <a:p>
            <a:pPr lvl="1"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systematic error: 2-3 deg (Singer+2013)</a:t>
            </a:r>
          </a:p>
          <a:p>
            <a:pPr lvl="1" algn="l" eaLnBrk="1" hangingPunct="1">
              <a:buSzPct val="108000"/>
              <a:buFont typeface="Lucida Grande" charset="0"/>
              <a:buChar char="✓"/>
            </a:pPr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 statistical error: ~3 deg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1159744"/>
            <a:ext cx="5405810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16" y="1321594"/>
            <a:ext cx="3107531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" y="160735"/>
            <a:ext cx="6590109" cy="65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2"/>
          <p:cNvSpPr>
            <a:spLocks noChangeShapeType="1"/>
          </p:cNvSpPr>
          <p:nvPr/>
        </p:nvSpPr>
        <p:spPr bwMode="auto">
          <a:xfrm rot="10800000" flipH="1">
            <a:off x="7125891" y="298029"/>
            <a:ext cx="0" cy="62563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7215188" y="4861843"/>
            <a:ext cx="124713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25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12.5 deg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598289" y="2973586"/>
          <a:ext cx="3482577" cy="3482577"/>
        </p:xfrm>
        <a:graphic>
          <a:graphicData uri="http://schemas.openxmlformats.org/drawingml/2006/table">
            <a:tbl>
              <a:tblPr/>
              <a:tblGrid>
                <a:gridCol w="1160859"/>
                <a:gridCol w="1160859"/>
                <a:gridCol w="1160859"/>
              </a:tblGrid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4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40">
                        <a:alpha val="52940"/>
                      </a:srgbClr>
                    </a:solidFill>
                  </a:tcPr>
                </a:tc>
              </a:tr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8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22" name="Group 38"/>
          <p:cNvGraphicFramePr>
            <a:graphicFrameLocks noGrp="1"/>
          </p:cNvGraphicFramePr>
          <p:nvPr/>
        </p:nvGraphicFramePr>
        <p:xfrm>
          <a:off x="3089672" y="473274"/>
          <a:ext cx="5804295" cy="3482577"/>
        </p:xfrm>
        <a:graphic>
          <a:graphicData uri="http://schemas.openxmlformats.org/drawingml/2006/table">
            <a:tbl>
              <a:tblPr/>
              <a:tblGrid>
                <a:gridCol w="1160859"/>
                <a:gridCol w="1160859"/>
                <a:gridCol w="1160859"/>
                <a:gridCol w="1160859"/>
                <a:gridCol w="1160859"/>
              </a:tblGrid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</a:tr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</a:tr>
              <a:tr h="1160859"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1pPr>
                      <a:lvl2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2pPr>
                      <a:lvl3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3pPr>
                      <a:lvl4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4pPr>
                      <a:lvl5pPr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5pPr>
                      <a:lvl6pPr marL="4572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6pPr>
                      <a:lvl7pPr marL="9144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7pPr>
                      <a:lvl8pPr marL="13716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8pPr>
                      <a:lvl9pPr marL="182880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sz="3200">
                          <a:solidFill>
                            <a:schemeClr val="tx1"/>
                          </a:solidFill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halkboard" charset="0"/>
                          <a:ea typeface="ＭＳ Ｐゴシック" charset="-128"/>
                          <a:sym typeface="Chalkboard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09" name="Rectangle 92"/>
          <p:cNvSpPr>
            <a:spLocks/>
          </p:cNvSpPr>
          <p:nvPr/>
        </p:nvSpPr>
        <p:spPr bwMode="auto">
          <a:xfrm>
            <a:off x="2848570" y="6503953"/>
            <a:ext cx="37029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rgbClr val="008040"/>
                </a:solidFill>
                <a:latin typeface="Chalkboard" charset="0"/>
                <a:ea typeface="ＭＳ Ｐゴシック" charset="-128"/>
                <a:sym typeface="Chalkboard" charset="0"/>
              </a:rPr>
              <a:t>GND_POSITION (2.72 deg stat. error)</a:t>
            </a:r>
          </a:p>
        </p:txBody>
      </p:sp>
      <p:sp>
        <p:nvSpPr>
          <p:cNvPr id="15410" name="Rectangle 93"/>
          <p:cNvSpPr>
            <a:spLocks/>
          </p:cNvSpPr>
          <p:nvPr/>
        </p:nvSpPr>
        <p:spPr bwMode="auto">
          <a:xfrm>
            <a:off x="517922" y="199593"/>
            <a:ext cx="38375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rgbClr val="FF0000"/>
                </a:solidFill>
                <a:latin typeface="Chalkboard" charset="0"/>
                <a:ea typeface="ＭＳ Ｐゴシック" charset="-128"/>
                <a:sym typeface="Chalkboard" charset="0"/>
              </a:rPr>
              <a:t>FINAL_POSITION (3.32 deg stat. error)</a:t>
            </a:r>
          </a:p>
        </p:txBody>
      </p:sp>
      <p:sp>
        <p:nvSpPr>
          <p:cNvPr id="15411" name="Oval 94"/>
          <p:cNvSpPr>
            <a:spLocks/>
          </p:cNvSpPr>
          <p:nvPr/>
        </p:nvSpPr>
        <p:spPr bwMode="auto">
          <a:xfrm>
            <a:off x="692051" y="3071813"/>
            <a:ext cx="3277195" cy="3277195"/>
          </a:xfrm>
          <a:prstGeom prst="ellipse">
            <a:avLst/>
          </a:prstGeom>
          <a:noFill/>
          <a:ln w="76200">
            <a:solidFill>
              <a:srgbClr val="008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15412" name="Oval 95"/>
          <p:cNvSpPr>
            <a:spLocks/>
          </p:cNvSpPr>
          <p:nvPr/>
        </p:nvSpPr>
        <p:spPr bwMode="auto">
          <a:xfrm>
            <a:off x="2875359" y="263426"/>
            <a:ext cx="3884414" cy="388441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15413" name="AutoShape 96"/>
          <p:cNvSpPr>
            <a:spLocks/>
          </p:cNvSpPr>
          <p:nvPr/>
        </p:nvSpPr>
        <p:spPr bwMode="auto">
          <a:xfrm>
            <a:off x="7509867" y="2330648"/>
            <a:ext cx="267891" cy="267891"/>
          </a:xfrm>
          <a:custGeom>
            <a:avLst/>
            <a:gdLst>
              <a:gd name="T0" fmla="*/ 11356 w 22712"/>
              <a:gd name="T1" fmla="*/ 0 h 23880"/>
              <a:gd name="T2" fmla="*/ 14693 w 22712"/>
              <a:gd name="T3" fmla="*/ 7110 h 23880"/>
              <a:gd name="T4" fmla="*/ 22156 w 22712"/>
              <a:gd name="T5" fmla="*/ 8250 h 23880"/>
              <a:gd name="T6" fmla="*/ 16756 w 22712"/>
              <a:gd name="T7" fmla="*/ 13785 h 23880"/>
              <a:gd name="T8" fmla="*/ 18031 w 22712"/>
              <a:gd name="T9" fmla="*/ 21600 h 23880"/>
              <a:gd name="T10" fmla="*/ 11356 w 22712"/>
              <a:gd name="T11" fmla="*/ 17910 h 23880"/>
              <a:gd name="T12" fmla="*/ 4681 w 22712"/>
              <a:gd name="T13" fmla="*/ 21600 h 23880"/>
              <a:gd name="T14" fmla="*/ 5956 w 22712"/>
              <a:gd name="T15" fmla="*/ 13785 h 23880"/>
              <a:gd name="T16" fmla="*/ 556 w 22712"/>
              <a:gd name="T17" fmla="*/ 8250 h 23880"/>
              <a:gd name="T18" fmla="*/ 8019 w 22712"/>
              <a:gd name="T19" fmla="*/ 7110 h 23880"/>
              <a:gd name="T20" fmla="*/ 11356 w 22712"/>
              <a:gd name="T21" fmla="*/ 0 h 23880"/>
              <a:gd name="T22" fmla="*/ 11356 w 22712"/>
              <a:gd name="T23" fmla="*/ 0 h 23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414" name="Rectangle 97"/>
          <p:cNvSpPr>
            <a:spLocks/>
          </p:cNvSpPr>
          <p:nvPr/>
        </p:nvSpPr>
        <p:spPr bwMode="auto">
          <a:xfrm>
            <a:off x="7197328" y="1734175"/>
            <a:ext cx="1322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rgbClr val="0000FF"/>
                </a:solidFill>
                <a:latin typeface="Chalkboard" charset="0"/>
                <a:ea typeface="ＭＳ Ｐゴシック" charset="-128"/>
                <a:sym typeface="Chalkboard" charset="0"/>
              </a:rPr>
              <a:t>iPTF possible</a:t>
            </a:r>
          </a:p>
          <a:p>
            <a:pPr algn="l" eaLnBrk="1" hangingPunct="1"/>
            <a:r>
              <a:rPr lang="en-US" altLang="ja-JP" sz="1700">
                <a:solidFill>
                  <a:srgbClr val="0000FF"/>
                </a:solidFill>
                <a:latin typeface="Chalkboard" charset="0"/>
                <a:ea typeface="ＭＳ Ｐゴシック" charset="-128"/>
                <a:sym typeface="Chalkboard" charset="0"/>
              </a:rPr>
              <a:t>counterpart</a:t>
            </a:r>
          </a:p>
        </p:txBody>
      </p:sp>
      <p:sp>
        <p:nvSpPr>
          <p:cNvPr id="15415" name="Rectangle 98"/>
          <p:cNvSpPr>
            <a:spLocks/>
          </p:cNvSpPr>
          <p:nvPr/>
        </p:nvSpPr>
        <p:spPr bwMode="auto">
          <a:xfrm>
            <a:off x="294680" y="6477164"/>
            <a:ext cx="5947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rgbClr val="E6E6E6"/>
                </a:solidFill>
                <a:latin typeface="Chalkboard" charset="0"/>
                <a:ea typeface="ＭＳ Ｐゴシック" charset="-128"/>
                <a:sym typeface="Chalkboard" charset="0"/>
              </a:rPr>
              <a:t>SDSS</a:t>
            </a:r>
          </a:p>
        </p:txBody>
      </p:sp>
    </p:spTree>
    <p:extLst>
      <p:ext uri="{BB962C8B-B14F-4D97-AF65-F5344CB8AC3E}">
        <p14:creationId xmlns:p14="http://schemas.microsoft.com/office/powerpoint/2010/main" val="10064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609" y="106041"/>
            <a:ext cx="10220027" cy="68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/>
          </p:cNvSpPr>
          <p:nvPr/>
        </p:nvSpPr>
        <p:spPr bwMode="auto">
          <a:xfrm>
            <a:off x="5214937" y="6352148"/>
            <a:ext cx="12968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rgbClr val="E6E6E6"/>
                </a:solidFill>
                <a:latin typeface="Chalkboard" charset="0"/>
                <a:ea typeface="ＭＳ Ｐゴシック" charset="-128"/>
                <a:sym typeface="Chalkboard" charset="0"/>
              </a:rPr>
              <a:t>KWFC image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6858000" y="278606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- KWFC 7+9 pointings</a:t>
            </a:r>
          </a:p>
          <a:p>
            <a:pPr algn="l" eaLnBrk="1" hangingPunct="1"/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- g-band</a:t>
            </a:r>
          </a:p>
          <a:p>
            <a:pPr algn="l" eaLnBrk="1" hangingPunct="1"/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- 180 sec exposure</a:t>
            </a:r>
          </a:p>
          <a:p>
            <a:pPr algn="l" eaLnBrk="1" hangingPunct="1"/>
            <a:endParaRPr lang="en-US" altLang="ja-JP" sz="1700">
              <a:solidFill>
                <a:schemeClr val="tx1"/>
              </a:solidFill>
              <a:latin typeface="Chalkboard" charset="0"/>
              <a:ea typeface="ＭＳ Ｐゴシック" charset="-128"/>
              <a:sym typeface="Chalkboard" charset="0"/>
            </a:endParaRPr>
          </a:p>
          <a:p>
            <a:pPr algn="l" eaLnBrk="1" hangingPunct="1"/>
            <a:r>
              <a:rPr lang="en-US" altLang="ja-JP" sz="1700">
                <a:solidFill>
                  <a:schemeClr val="tx1"/>
                </a:solidFill>
                <a:latin typeface="Chalkboard" charset="0"/>
                <a:ea typeface="ＭＳ Ｐゴシック" charset="-128"/>
                <a:sym typeface="Chalkboard" charset="0"/>
              </a:rPr>
              <a:t># iPTF counterpart could be a ghost... (no X-ray counterpart there by Swift)</a:t>
            </a:r>
          </a:p>
        </p:txBody>
      </p:sp>
    </p:spTree>
    <p:extLst>
      <p:ext uri="{BB962C8B-B14F-4D97-AF65-F5344CB8AC3E}">
        <p14:creationId xmlns:p14="http://schemas.microsoft.com/office/powerpoint/2010/main" val="33334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>
            <a:noAutofit/>
          </a:bodyPr>
          <a:lstStyle/>
          <a:p>
            <a:r>
              <a:rPr kumimoji="1" lang="en-US" altLang="ja-JP" sz="2300" dirty="0" smtClean="0"/>
              <a:t>We are developing a coordinated network of optical-infrared-radio observations for follow-up of GW transients, J-GEM. </a:t>
            </a:r>
          </a:p>
          <a:p>
            <a:r>
              <a:rPr kumimoji="1" lang="en-US" altLang="ja-JP" sz="2300" dirty="0" smtClean="0"/>
              <a:t>The network contains several existing small optical-infrared telescopes in Japan, South-Africa, New Zeeland and Chile.</a:t>
            </a:r>
          </a:p>
          <a:p>
            <a:r>
              <a:rPr lang="en-US" altLang="ja-JP" sz="2300" dirty="0" smtClean="0"/>
              <a:t>Two new telescopes are under construction (50cm in Tibet and 3.8m in Japan).</a:t>
            </a:r>
          </a:p>
          <a:p>
            <a:r>
              <a:rPr lang="en-US" altLang="ja-JP" sz="2300" dirty="0" smtClean="0"/>
              <a:t>We exchanged </a:t>
            </a:r>
            <a:r>
              <a:rPr lang="en-US" altLang="ja-JP" sz="2300" dirty="0" err="1" smtClean="0"/>
              <a:t>MoU</a:t>
            </a:r>
            <a:r>
              <a:rPr lang="en-US" altLang="ja-JP" sz="2300" dirty="0" smtClean="0"/>
              <a:t> with the LIGO/Virgo collaboration for EM follow-up this April.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27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152684"/>
            <a:ext cx="4245163" cy="35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49" y="3916907"/>
            <a:ext cx="4293125" cy="28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strobites.org/wp-content/uploads/2013/07/NSM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5" y="2200199"/>
            <a:ext cx="3598963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7805" y="224211"/>
            <a:ext cx="3934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Searching for EM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c</a:t>
            </a:r>
            <a:r>
              <a:rPr lang="en-US" altLang="ja-JP" sz="2800" dirty="0" smtClean="0">
                <a:solidFill>
                  <a:prstClr val="black"/>
                </a:solidFill>
              </a:rPr>
              <a:t>ounter part is crucial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for understanding the </a:t>
            </a: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nature of GW sources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5187" y="464449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The most promising GW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s</a:t>
            </a:r>
            <a:r>
              <a:rPr lang="en-US" altLang="ja-JP" dirty="0" smtClean="0">
                <a:solidFill>
                  <a:prstClr val="black"/>
                </a:solidFill>
              </a:rPr>
              <a:t>ources 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NS-NS merger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 rot="20098148">
            <a:off x="3957813" y="25043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6561995" y="3429791"/>
            <a:ext cx="484632" cy="623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00688" y="3624918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Metzger &amp; Berger 2012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3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938327" y="642174"/>
            <a:ext cx="2234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ja-JP" sz="1600" dirty="0"/>
              <a:t>NR </a:t>
            </a:r>
            <a:r>
              <a:rPr lang="en-US" altLang="ja-JP" sz="1600" dirty="0" err="1">
                <a:ea typeface="ＭＳ Ｐゴシック" charset="-128"/>
              </a:rPr>
              <a:t>Tanvir</a:t>
            </a:r>
            <a:r>
              <a:rPr lang="en-GB" altLang="ja-JP" sz="1600" dirty="0"/>
              <a:t> </a:t>
            </a:r>
            <a:r>
              <a:rPr lang="en-GB" altLang="ja-JP" sz="1600" i="1" dirty="0"/>
              <a:t>et al.</a:t>
            </a:r>
            <a:r>
              <a:rPr lang="en-GB" altLang="ja-JP" sz="1600" dirty="0"/>
              <a:t> </a:t>
            </a:r>
            <a:r>
              <a:rPr lang="en-GB" altLang="ja-JP" sz="1600" dirty="0" smtClean="0"/>
              <a:t>(2013)</a:t>
            </a:r>
            <a:endParaRPr lang="en-US" altLang="ja-JP" sz="1600" dirty="0">
              <a:ea typeface="ＭＳ Ｐゴシック" charset="-128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043608" y="231031"/>
            <a:ext cx="7319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dirty="0">
                <a:ea typeface="ＭＳ Ｐゴシック" charset="-128"/>
              </a:rPr>
              <a:t>Optical, NIR and X-ray light curves of GRB130603B.</a:t>
            </a:r>
          </a:p>
        </p:txBody>
      </p:sp>
      <p:pic>
        <p:nvPicPr>
          <p:cNvPr id="2053" name="Picture 9" descr="C:\Documents and Settings\Administrator\Desktop\New Folder\completed\nature12505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26" y="990790"/>
            <a:ext cx="5517724" cy="54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0138" y="4293093"/>
            <a:ext cx="189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Kilonova</a:t>
            </a:r>
            <a:r>
              <a:rPr kumimoji="1" lang="en-US" altLang="ja-JP" sz="2000" dirty="0" smtClean="0"/>
              <a:t> models</a:t>
            </a:r>
            <a:endParaRPr kumimoji="1" lang="ja-JP" altLang="en-US" sz="2000" dirty="0"/>
          </a:p>
        </p:txBody>
      </p:sp>
      <p:cxnSp>
        <p:nvCxnSpPr>
          <p:cNvPr id="4" name="直線矢印コネクタ 3"/>
          <p:cNvCxnSpPr>
            <a:stCxn id="2" idx="3"/>
          </p:cNvCxnSpPr>
          <p:nvPr/>
        </p:nvCxnSpPr>
        <p:spPr>
          <a:xfrm>
            <a:off x="1965080" y="4493148"/>
            <a:ext cx="2174872" cy="674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27584" y="5023239"/>
            <a:ext cx="131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e</a:t>
            </a:r>
            <a:r>
              <a:rPr lang="en-US" altLang="ja-JP" dirty="0" err="1" smtClean="0"/>
              <a:t>jecta</a:t>
            </a:r>
            <a:r>
              <a:rPr lang="en-US" altLang="ja-JP" dirty="0" smtClean="0"/>
              <a:t> mass</a:t>
            </a:r>
          </a:p>
          <a:p>
            <a:r>
              <a:rPr lang="en-US" altLang="ja-JP" dirty="0" smtClean="0"/>
              <a:t>10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M</a:t>
            </a:r>
            <a:r>
              <a:rPr lang="en-US" altLang="ja-JP" baseline="-25000" dirty="0" smtClean="0">
                <a:sym typeface="Wingdings"/>
              </a:rPr>
              <a:t></a:t>
            </a:r>
            <a:endParaRPr lang="en-US" altLang="ja-JP" baseline="-25000" dirty="0" smtClean="0"/>
          </a:p>
          <a:p>
            <a:r>
              <a:rPr lang="en-US" altLang="ja-JP" dirty="0" smtClean="0"/>
              <a:t>10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 M</a:t>
            </a:r>
            <a:r>
              <a:rPr lang="en-US" altLang="ja-JP" baseline="-25000" dirty="0" smtClean="0">
                <a:sym typeface="Wingdings"/>
              </a:rPr>
              <a:t></a:t>
            </a:r>
            <a:endParaRPr lang="en-US" altLang="ja-JP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58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Members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73401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err="1" smtClean="0"/>
              <a:t>Michitoshi</a:t>
            </a:r>
            <a:r>
              <a:rPr lang="en-US" altLang="ja-JP" dirty="0" smtClean="0"/>
              <a:t> Yoshida (PI), Hiroshima University</a:t>
            </a:r>
          </a:p>
          <a:p>
            <a:r>
              <a:rPr lang="en-US" altLang="ja-JP" dirty="0" err="1" smtClean="0"/>
              <a:t>Kouji</a:t>
            </a:r>
            <a:r>
              <a:rPr lang="en-US" altLang="ja-JP" dirty="0" smtClean="0"/>
              <a:t> </a:t>
            </a:r>
            <a:r>
              <a:rPr lang="en-US" altLang="ja-JP" dirty="0" err="1"/>
              <a:t>Ohta</a:t>
            </a:r>
            <a:r>
              <a:rPr lang="en-US" altLang="ja-JP" dirty="0"/>
              <a:t>, Kyoto </a:t>
            </a:r>
            <a:r>
              <a:rPr lang="en-US" altLang="ja-JP" dirty="0" smtClean="0"/>
              <a:t>University</a:t>
            </a:r>
          </a:p>
          <a:p>
            <a:r>
              <a:rPr lang="en-US" altLang="ja-JP" dirty="0" err="1" smtClean="0"/>
              <a:t>Kentaro</a:t>
            </a:r>
            <a:r>
              <a:rPr lang="en-US" altLang="ja-JP" dirty="0" smtClean="0"/>
              <a:t> </a:t>
            </a:r>
            <a:r>
              <a:rPr lang="en-US" altLang="ja-JP" dirty="0" err="1"/>
              <a:t>Motohara</a:t>
            </a:r>
            <a:r>
              <a:rPr lang="en-US" altLang="ja-JP" dirty="0"/>
              <a:t>, University of </a:t>
            </a:r>
            <a:r>
              <a:rPr lang="en-US" altLang="ja-JP" dirty="0" smtClean="0"/>
              <a:t>Tokyo</a:t>
            </a:r>
            <a:endParaRPr lang="en-US" altLang="ja-JP" dirty="0"/>
          </a:p>
          <a:p>
            <a:r>
              <a:rPr lang="en-US" altLang="ja-JP" dirty="0" smtClean="0"/>
              <a:t>Mamoru </a:t>
            </a:r>
            <a:r>
              <a:rPr lang="en-US" altLang="ja-JP" dirty="0" err="1"/>
              <a:t>Doi</a:t>
            </a:r>
            <a:r>
              <a:rPr lang="en-US" altLang="ja-JP" dirty="0"/>
              <a:t>, University of </a:t>
            </a:r>
            <a:r>
              <a:rPr lang="en-US" altLang="ja-JP" dirty="0" smtClean="0"/>
              <a:t>Tokyo</a:t>
            </a:r>
          </a:p>
          <a:p>
            <a:r>
              <a:rPr lang="en-US" altLang="ja-JP" dirty="0" smtClean="0"/>
              <a:t>Tomoki </a:t>
            </a:r>
            <a:r>
              <a:rPr lang="en-US" altLang="ja-JP" dirty="0" err="1"/>
              <a:t>Morokuma</a:t>
            </a:r>
            <a:r>
              <a:rPr lang="en-US" altLang="ja-JP" dirty="0"/>
              <a:t>, University of </a:t>
            </a:r>
            <a:r>
              <a:rPr lang="en-US" altLang="ja-JP" dirty="0" smtClean="0"/>
              <a:t>Tokyo</a:t>
            </a:r>
            <a:endParaRPr lang="en-US" altLang="ja-JP" dirty="0"/>
          </a:p>
          <a:p>
            <a:r>
              <a:rPr lang="en-US" altLang="ja-JP" dirty="0" err="1" smtClean="0"/>
              <a:t>Kenshi</a:t>
            </a:r>
            <a:r>
              <a:rPr lang="en-US" altLang="ja-JP" dirty="0" smtClean="0"/>
              <a:t> </a:t>
            </a:r>
            <a:r>
              <a:rPr lang="en-US" altLang="ja-JP" dirty="0"/>
              <a:t>Yanagisawa, </a:t>
            </a:r>
            <a:r>
              <a:rPr lang="en-US" altLang="ja-JP" dirty="0" smtClean="0"/>
              <a:t>OAO, NAOJ</a:t>
            </a:r>
            <a:endParaRPr lang="en-US" altLang="ja-JP" dirty="0"/>
          </a:p>
          <a:p>
            <a:r>
              <a:rPr lang="en-US" altLang="ja-JP" dirty="0" err="1" smtClean="0"/>
              <a:t>Masaomi</a:t>
            </a:r>
            <a:r>
              <a:rPr lang="en-US" altLang="ja-JP" dirty="0" smtClean="0"/>
              <a:t> </a:t>
            </a:r>
            <a:r>
              <a:rPr lang="en-US" altLang="ja-JP" dirty="0"/>
              <a:t>Tanaka, </a:t>
            </a:r>
            <a:r>
              <a:rPr lang="en-US" altLang="ja-JP" dirty="0" smtClean="0"/>
              <a:t>NAOJ</a:t>
            </a:r>
          </a:p>
          <a:p>
            <a:r>
              <a:rPr lang="en-US" altLang="ja-JP" dirty="0" smtClean="0"/>
              <a:t>Koji </a:t>
            </a:r>
            <a:r>
              <a:rPr lang="en-US" altLang="ja-JP" dirty="0"/>
              <a:t>S. Kawabata, Hiroshima </a:t>
            </a:r>
            <a:r>
              <a:rPr lang="en-US" altLang="ja-JP" dirty="0" smtClean="0"/>
              <a:t>University</a:t>
            </a:r>
            <a:endParaRPr lang="en-US" altLang="ja-JP" dirty="0"/>
          </a:p>
          <a:p>
            <a:r>
              <a:rPr lang="en-US" altLang="ja-JP" dirty="0" smtClean="0"/>
              <a:t>Takahiro </a:t>
            </a:r>
            <a:r>
              <a:rPr lang="en-US" altLang="ja-JP" dirty="0" err="1"/>
              <a:t>Nagayama</a:t>
            </a:r>
            <a:r>
              <a:rPr lang="en-US" altLang="ja-JP" dirty="0"/>
              <a:t>, </a:t>
            </a:r>
            <a:r>
              <a:rPr lang="en-US" altLang="ja-JP" dirty="0" smtClean="0"/>
              <a:t>Kagoshima University</a:t>
            </a:r>
            <a:endParaRPr lang="en-US" altLang="ja-JP" dirty="0"/>
          </a:p>
          <a:p>
            <a:r>
              <a:rPr lang="en-US" altLang="ja-JP" dirty="0" smtClean="0"/>
              <a:t>Fumio </a:t>
            </a:r>
            <a:r>
              <a:rPr lang="en-US" altLang="ja-JP" dirty="0"/>
              <a:t>Abe, Nagoya </a:t>
            </a:r>
            <a:r>
              <a:rPr lang="en-US" altLang="ja-JP" dirty="0" smtClean="0"/>
              <a:t>University</a:t>
            </a:r>
            <a:endParaRPr lang="en-US" altLang="ja-JP" dirty="0"/>
          </a:p>
          <a:p>
            <a:r>
              <a:rPr lang="en-US" altLang="ja-JP" dirty="0" smtClean="0"/>
              <a:t>Kenta </a:t>
            </a:r>
            <a:r>
              <a:rPr lang="en-US" altLang="ja-JP" dirty="0"/>
              <a:t>Fujisawa, Yamaguchi </a:t>
            </a:r>
            <a:r>
              <a:rPr lang="en-US" altLang="ja-JP" dirty="0" smtClean="0"/>
              <a:t>University</a:t>
            </a:r>
            <a:endParaRPr lang="en-US" altLang="ja-JP" dirty="0"/>
          </a:p>
          <a:p>
            <a:r>
              <a:rPr lang="en-US" altLang="ja-JP" dirty="0" smtClean="0"/>
              <a:t>Nobuyuki </a:t>
            </a:r>
            <a:r>
              <a:rPr lang="en-US" altLang="ja-JP" dirty="0"/>
              <a:t>Kawai, Tokyo Institute of </a:t>
            </a:r>
            <a:r>
              <a:rPr lang="en-US" altLang="ja-JP" dirty="0" smtClean="0"/>
              <a:t>Technology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5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Telescopes and </a:t>
            </a:r>
            <a:r>
              <a:rPr kumimoji="1" lang="en-US" altLang="ja-JP" dirty="0" err="1" smtClean="0"/>
              <a:t>Intruments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ja-JP" sz="3800" dirty="0" smtClean="0">
                <a:solidFill>
                  <a:srgbClr val="C00000"/>
                </a:solidFill>
              </a:rPr>
              <a:t>Katana Telescope</a:t>
            </a:r>
            <a:r>
              <a:rPr lang="en-US" altLang="ja-JP" dirty="0" smtClean="0"/>
              <a:t>: </a:t>
            </a:r>
            <a:r>
              <a:rPr lang="en-US" altLang="ja-JP" dirty="0"/>
              <a:t>1.5m </a:t>
            </a:r>
            <a:r>
              <a:rPr lang="en-US" altLang="ja-JP" dirty="0" smtClean="0"/>
              <a:t>optical-infrared telescope </a:t>
            </a:r>
            <a:r>
              <a:rPr lang="en-US" altLang="ja-JP" dirty="0"/>
              <a:t>of Hiroshima </a:t>
            </a:r>
            <a:r>
              <a:rPr lang="en-US" altLang="ja-JP" dirty="0" smtClean="0"/>
              <a:t>University, Japan</a:t>
            </a:r>
            <a:endParaRPr lang="en-US" altLang="ja-JP" dirty="0"/>
          </a:p>
          <a:p>
            <a:pPr lvl="1"/>
            <a:r>
              <a:rPr lang="en-US" altLang="ja-JP" dirty="0" err="1" smtClean="0"/>
              <a:t>HOWPol</a:t>
            </a:r>
            <a:r>
              <a:rPr lang="en-US" altLang="ja-JP" dirty="0" smtClean="0"/>
              <a:t> </a:t>
            </a:r>
            <a:r>
              <a:rPr lang="en-US" altLang="ja-JP" dirty="0"/>
              <a:t>– optical imaging </a:t>
            </a:r>
            <a:r>
              <a:rPr lang="en-US" altLang="ja-JP" dirty="0" err="1"/>
              <a:t>polarimeter</a:t>
            </a:r>
            <a:r>
              <a:rPr lang="en-US" altLang="ja-JP" dirty="0"/>
              <a:t> and spectrograph. FOV=15’</a:t>
            </a:r>
            <a:r>
              <a:rPr lang="el-GR" altLang="ja-JP" dirty="0"/>
              <a:t>φ</a:t>
            </a:r>
          </a:p>
          <a:p>
            <a:pPr lvl="1"/>
            <a:r>
              <a:rPr lang="en-US" altLang="ja-JP" dirty="0"/>
              <a:t>HONIR – optical and near-infrared imaging spectrograph. FOV=10x10 arcmin2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ja-JP" sz="3800" dirty="0" smtClean="0">
                <a:solidFill>
                  <a:srgbClr val="C00000"/>
                </a:solidFill>
              </a:rPr>
              <a:t>Mini-TAO Telescope</a:t>
            </a:r>
            <a:r>
              <a:rPr lang="en-US" altLang="ja-JP" dirty="0" smtClean="0"/>
              <a:t>:  </a:t>
            </a:r>
            <a:r>
              <a:rPr lang="en-US" altLang="ja-JP" dirty="0"/>
              <a:t>1m </a:t>
            </a:r>
            <a:r>
              <a:rPr lang="en-US" altLang="ja-JP" dirty="0" smtClean="0"/>
              <a:t>optical-infrared telescope </a:t>
            </a:r>
            <a:r>
              <a:rPr lang="en-US" altLang="ja-JP" dirty="0"/>
              <a:t>of University of </a:t>
            </a:r>
            <a:r>
              <a:rPr lang="en-US" altLang="ja-JP" dirty="0" smtClean="0"/>
              <a:t>Tokyo, Chile</a:t>
            </a:r>
            <a:endParaRPr lang="en-US" altLang="ja-JP" dirty="0"/>
          </a:p>
          <a:p>
            <a:pPr lvl="1"/>
            <a:r>
              <a:rPr lang="en-US" altLang="ja-JP" dirty="0" smtClean="0"/>
              <a:t>ANIR </a:t>
            </a:r>
            <a:r>
              <a:rPr lang="en-US" altLang="ja-JP" dirty="0"/>
              <a:t>– Near-infrared camera. FOV=5x5 arcmin2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ja-JP" sz="3800" dirty="0" smtClean="0">
                <a:solidFill>
                  <a:srgbClr val="C00000"/>
                </a:solidFill>
              </a:rPr>
              <a:t>Kiso </a:t>
            </a:r>
            <a:r>
              <a:rPr lang="en-US" altLang="ja-JP" sz="3800" dirty="0">
                <a:solidFill>
                  <a:srgbClr val="C00000"/>
                </a:solidFill>
              </a:rPr>
              <a:t>Schmidt </a:t>
            </a:r>
            <a:r>
              <a:rPr lang="en-US" altLang="ja-JP" sz="3800" dirty="0" smtClean="0">
                <a:solidFill>
                  <a:srgbClr val="C00000"/>
                </a:solidFill>
              </a:rPr>
              <a:t>Telescope</a:t>
            </a:r>
            <a:r>
              <a:rPr lang="en-US" altLang="ja-JP" dirty="0" smtClean="0"/>
              <a:t>: 1.05m </a:t>
            </a:r>
            <a:r>
              <a:rPr lang="en-US" altLang="ja-JP" dirty="0"/>
              <a:t>Schmidt telescope of University </a:t>
            </a:r>
            <a:r>
              <a:rPr lang="en-US" altLang="ja-JP" dirty="0" smtClean="0"/>
              <a:t>of Tokyo</a:t>
            </a:r>
            <a:r>
              <a:rPr lang="en-US" altLang="ja-JP" dirty="0"/>
              <a:t>. Location: Kiso Observatory, Japan</a:t>
            </a:r>
          </a:p>
          <a:p>
            <a:pPr lvl="1"/>
            <a:r>
              <a:rPr lang="en-US" altLang="ja-JP" dirty="0" smtClean="0"/>
              <a:t>KWFC </a:t>
            </a:r>
            <a:r>
              <a:rPr lang="en-US" altLang="ja-JP" dirty="0"/>
              <a:t>– optical wide-field camera. FOV=2.2x2.2 deg2</a:t>
            </a:r>
          </a:p>
          <a:p>
            <a:pPr lvl="1"/>
            <a:r>
              <a:rPr lang="en-US" altLang="ja-JP" dirty="0"/>
              <a:t>CMOS camera – optical wide-field imager (under development). FOV=6x6 deg2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ja-JP" sz="3800" dirty="0" smtClean="0">
                <a:solidFill>
                  <a:srgbClr val="C00000"/>
                </a:solidFill>
              </a:rPr>
              <a:t>OAO-WFC</a:t>
            </a:r>
            <a:r>
              <a:rPr lang="en-US" altLang="ja-JP" dirty="0" smtClean="0"/>
              <a:t>: 0.9m </a:t>
            </a:r>
            <a:r>
              <a:rPr lang="en-US" altLang="ja-JP" dirty="0"/>
              <a:t>infrared telescope </a:t>
            </a:r>
            <a:r>
              <a:rPr lang="en-US" altLang="ja-JP" dirty="0" smtClean="0"/>
              <a:t>of NAOJ., </a:t>
            </a:r>
            <a:r>
              <a:rPr lang="en-US" altLang="ja-JP" dirty="0"/>
              <a:t>Japan</a:t>
            </a:r>
          </a:p>
          <a:p>
            <a:pPr lvl="1"/>
            <a:r>
              <a:rPr lang="en-US" altLang="ja-JP" dirty="0" smtClean="0"/>
              <a:t>Wide </a:t>
            </a:r>
            <a:r>
              <a:rPr lang="en-US" altLang="ja-JP" dirty="0"/>
              <a:t>field near-infrared camera. FOV=0.92x0.92 deg2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ja-JP" sz="3800" dirty="0" err="1" smtClean="0">
                <a:solidFill>
                  <a:srgbClr val="C00000"/>
                </a:solidFill>
              </a:rPr>
              <a:t>MITSuME</a:t>
            </a:r>
            <a:r>
              <a:rPr lang="en-US" altLang="ja-JP" sz="3800" dirty="0" smtClean="0">
                <a:solidFill>
                  <a:srgbClr val="C00000"/>
                </a:solidFill>
              </a:rPr>
              <a:t> Telescopes</a:t>
            </a:r>
            <a:r>
              <a:rPr lang="en-US" altLang="ja-JP" dirty="0" smtClean="0"/>
              <a:t>: </a:t>
            </a:r>
            <a:r>
              <a:rPr lang="en-US" altLang="ja-JP" dirty="0"/>
              <a:t>0.5m </a:t>
            </a:r>
            <a:r>
              <a:rPr lang="en-US" altLang="ja-JP" dirty="0" smtClean="0"/>
              <a:t>optical telescopes </a:t>
            </a:r>
            <a:r>
              <a:rPr lang="en-US" altLang="ja-JP" dirty="0"/>
              <a:t>of NAOJ and </a:t>
            </a:r>
            <a:r>
              <a:rPr lang="en-US" altLang="ja-JP" dirty="0" err="1" smtClean="0"/>
              <a:t>TITech</a:t>
            </a:r>
            <a:r>
              <a:rPr lang="en-US" altLang="ja-JP" dirty="0" smtClean="0"/>
              <a:t>, </a:t>
            </a:r>
            <a:r>
              <a:rPr lang="en-US" altLang="ja-JP" dirty="0"/>
              <a:t>Japan</a:t>
            </a:r>
          </a:p>
          <a:p>
            <a:pPr lvl="1"/>
            <a:r>
              <a:rPr lang="en-US" altLang="ja-JP" dirty="0" smtClean="0"/>
              <a:t>Optical </a:t>
            </a:r>
            <a:r>
              <a:rPr lang="en-US" altLang="ja-JP" dirty="0"/>
              <a:t>three-color simultaneous camera. FOV=0.5x0.5 </a:t>
            </a:r>
            <a:r>
              <a:rPr lang="en-US" altLang="ja-JP" dirty="0" smtClean="0"/>
              <a:t>deg2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6</a:t>
            </a:fld>
            <a:endParaRPr kumimoji="1" lang="ja-JP" alt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>
                <a:solidFill>
                  <a:srgbClr val="C00000"/>
                </a:solidFill>
              </a:rPr>
              <a:t>IRSF</a:t>
            </a:r>
            <a:r>
              <a:rPr lang="en-US" altLang="ja-JP" dirty="0"/>
              <a:t>: 1.4m infrared telescope of Nagoya University, South Africa</a:t>
            </a:r>
          </a:p>
          <a:p>
            <a:pPr lvl="1"/>
            <a:r>
              <a:rPr lang="en-US" altLang="ja-JP" dirty="0"/>
              <a:t>SIRIUS – near-infrared three-color simultaneous imager. FOV=7.7x7.7 arcmin2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 smtClean="0">
                <a:solidFill>
                  <a:srgbClr val="C00000"/>
                </a:solidFill>
              </a:rPr>
              <a:t>Yamaguchi </a:t>
            </a:r>
            <a:r>
              <a:rPr lang="en-US" altLang="ja-JP" sz="3800" dirty="0">
                <a:solidFill>
                  <a:srgbClr val="C00000"/>
                </a:solidFill>
              </a:rPr>
              <a:t>32m Radio Telescope</a:t>
            </a:r>
            <a:r>
              <a:rPr lang="en-US" altLang="ja-JP" dirty="0"/>
              <a:t>, 32m radio telescope of Yamaguchi University, Japan</a:t>
            </a:r>
          </a:p>
          <a:p>
            <a:pPr lvl="1"/>
            <a:r>
              <a:rPr lang="en-US" altLang="ja-JP" dirty="0"/>
              <a:t>6.7 GHz, 8 GHz, 22 GHz radio receivers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>
                <a:solidFill>
                  <a:srgbClr val="C00000"/>
                </a:solidFill>
              </a:rPr>
              <a:t>Kyoto 3.8m Telescope</a:t>
            </a:r>
            <a:r>
              <a:rPr lang="en-US" altLang="ja-JP" dirty="0"/>
              <a:t>: 3.8m optical-infrared telescope of Kyoto University, Japan. (under construction)</a:t>
            </a:r>
          </a:p>
          <a:p>
            <a:pPr lvl="1"/>
            <a:r>
              <a:rPr lang="en-US" altLang="ja-JP" dirty="0"/>
              <a:t>Optical imaging spectrograph with integral field spectroscopy unit (IFU) FOV=15x15 arcsec2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 err="1">
                <a:solidFill>
                  <a:srgbClr val="C00000"/>
                </a:solidFill>
              </a:rPr>
              <a:t>HinOTORI</a:t>
            </a:r>
            <a:r>
              <a:rPr lang="en-US" altLang="ja-JP" sz="3800" dirty="0">
                <a:solidFill>
                  <a:srgbClr val="C00000"/>
                </a:solidFill>
              </a:rPr>
              <a:t> Telescope</a:t>
            </a:r>
            <a:r>
              <a:rPr lang="en-US" altLang="ja-JP" dirty="0"/>
              <a:t>: 0.5m optical telescope of Hiroshima University, China (under construction) </a:t>
            </a:r>
          </a:p>
          <a:p>
            <a:pPr lvl="1"/>
            <a:r>
              <a:rPr lang="en-US" altLang="ja-JP" dirty="0"/>
              <a:t>Optical three-color simultaneous camera. FOV=0.45x0.45 deg2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>
                <a:solidFill>
                  <a:srgbClr val="C00000"/>
                </a:solidFill>
              </a:rPr>
              <a:t>MOA-II</a:t>
            </a:r>
            <a:r>
              <a:rPr lang="en-US" altLang="ja-JP" dirty="0"/>
              <a:t>: 1.8m optical telescope of MOA collaboration, New Zealand</a:t>
            </a:r>
          </a:p>
          <a:p>
            <a:pPr lvl="1"/>
            <a:r>
              <a:rPr lang="en-US" altLang="ja-JP" dirty="0"/>
              <a:t>Optical wide-field camera. FOV=1.5x1.5 deg2</a:t>
            </a:r>
          </a:p>
          <a:p>
            <a:pPr marL="514350" indent="-514350">
              <a:buSzPct val="100000"/>
              <a:buFont typeface="+mj-lt"/>
              <a:buAutoNum type="arabicPeriod" startAt="6"/>
            </a:pPr>
            <a:r>
              <a:rPr lang="en-US" altLang="ja-JP" sz="3800" dirty="0">
                <a:solidFill>
                  <a:srgbClr val="C00000"/>
                </a:solidFill>
              </a:rPr>
              <a:t>Subaru Telescope</a:t>
            </a:r>
            <a:r>
              <a:rPr lang="en-US" altLang="ja-JP" dirty="0"/>
              <a:t>: 8.2m optical infrared telescope of NAOJ, Hawaii, USA.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7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Telescopes and </a:t>
            </a:r>
            <a:r>
              <a:rPr kumimoji="1" lang="en-US" altLang="ja-JP" dirty="0" err="1" smtClean="0"/>
              <a:t>Intruments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4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world_ga_kabegami1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9842" r="3691" b="9842"/>
          <a:stretch>
            <a:fillRect/>
          </a:stretch>
        </p:blipFill>
        <p:spPr bwMode="auto">
          <a:xfrm>
            <a:off x="0" y="937022"/>
            <a:ext cx="9144000" cy="5948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グループ化 13"/>
          <p:cNvGrpSpPr>
            <a:grpSpLocks/>
          </p:cNvGrpSpPr>
          <p:nvPr/>
        </p:nvGrpSpPr>
        <p:grpSpPr bwMode="auto">
          <a:xfrm>
            <a:off x="971600" y="1700809"/>
            <a:ext cx="7920880" cy="4689231"/>
            <a:chOff x="971600" y="1671951"/>
            <a:chExt cx="7920880" cy="4689262"/>
          </a:xfrm>
        </p:grpSpPr>
        <p:sp>
          <p:nvSpPr>
            <p:cNvPr id="3076" name="Oval 3"/>
            <p:cNvSpPr>
              <a:spLocks noChangeAspect="1" noChangeArrowheads="1"/>
            </p:cNvSpPr>
            <p:nvPr/>
          </p:nvSpPr>
          <p:spPr bwMode="auto">
            <a:xfrm>
              <a:off x="4140200" y="3406753"/>
              <a:ext cx="176213" cy="1762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971600" y="5776434"/>
              <a:ext cx="1992833" cy="584779"/>
            </a:xfrm>
            <a:prstGeom prst="wedgeRectCallout">
              <a:avLst>
                <a:gd name="adj1" fmla="val -35841"/>
                <a:gd name="adj2" fmla="val -120015"/>
              </a:avLst>
            </a:prstGeom>
            <a:solidFill>
              <a:srgbClr val="FFFF00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rgbClr val="000000"/>
                  </a:solidFill>
                  <a:latin typeface="ＭＳ Ｐゴシック" charset="-128"/>
                </a:rPr>
                <a:t>IRSF (Nagoya Univ.) @ South Africa</a:t>
              </a:r>
              <a:endParaRPr lang="ja-JP" altLang="ja-JP" sz="1400" b="1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  <p:sp>
          <p:nvSpPr>
            <p:cNvPr id="4102" name="AutoShape 7"/>
            <p:cNvSpPr>
              <a:spLocks noChangeArrowheads="1"/>
            </p:cNvSpPr>
            <p:nvPr/>
          </p:nvSpPr>
          <p:spPr bwMode="auto">
            <a:xfrm>
              <a:off x="5413309" y="1671951"/>
              <a:ext cx="3479171" cy="1877450"/>
            </a:xfrm>
            <a:prstGeom prst="wedgeRectCallout">
              <a:avLst>
                <a:gd name="adj1" fmla="val -81102"/>
                <a:gd name="adj2" fmla="val 47154"/>
              </a:avLst>
            </a:prstGeom>
            <a:solidFill>
              <a:srgbClr val="FFFF00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</a:rPr>
                <a:t>1m </a:t>
              </a:r>
              <a:r>
                <a:rPr lang="en-US" altLang="ja-JP" b="1" dirty="0" err="1" smtClean="0">
                  <a:solidFill>
                    <a:srgbClr val="000000"/>
                  </a:solidFill>
                  <a:latin typeface="ＭＳ Ｐゴシック" charset="-128"/>
                </a:rPr>
                <a:t>Kiso</a:t>
              </a: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lang="en-US" altLang="ja-JP" b="1" dirty="0">
                  <a:solidFill>
                    <a:srgbClr val="000000"/>
                  </a:solidFill>
                  <a:latin typeface="ＭＳ Ｐゴシック" charset="-128"/>
                </a:rPr>
                <a:t>Schmidt </a:t>
              </a: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</a:rPr>
                <a:t>telescope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</a:rPr>
                <a:t>6 </a:t>
              </a:r>
              <a:r>
                <a:rPr lang="en-US" altLang="ja-JP" b="1" dirty="0">
                  <a:solidFill>
                    <a:srgbClr val="000000"/>
                  </a:solidFill>
                  <a:latin typeface="ＭＳ Ｐゴシック" charset="-128"/>
                </a:rPr>
                <a:t>deg</a:t>
              </a:r>
              <a:r>
                <a:rPr lang="en-US" altLang="ja-JP" b="1" baseline="30000" dirty="0">
                  <a:solidFill>
                    <a:srgbClr val="000000"/>
                  </a:solidFill>
                  <a:latin typeface="ＭＳ Ｐゴシック" charset="-128"/>
                </a:rPr>
                <a:t>2</a:t>
              </a:r>
              <a:r>
                <a:rPr lang="en-US" altLang="ja-JP" b="1" dirty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</a:rPr>
                <a:t>camera </a:t>
              </a:r>
              <a:r>
                <a:rPr lang="en-US" altLang="ja-JP" b="1" dirty="0" smtClean="0">
                  <a:solidFill>
                    <a:srgbClr val="000000"/>
                  </a:solidFill>
                  <a:latin typeface="ＭＳ Ｐゴシック" charset="-128"/>
                  <a:sym typeface="Wingdings" pitchFamily="2" charset="2"/>
                </a:rPr>
                <a:t> 36 deg</a:t>
              </a:r>
              <a:r>
                <a:rPr lang="en-US" altLang="ja-JP" b="1" baseline="30000" dirty="0" smtClean="0">
                  <a:solidFill>
                    <a:srgbClr val="000000"/>
                  </a:solidFill>
                  <a:latin typeface="ＭＳ Ｐゴシック" charset="-128"/>
                  <a:sym typeface="Wingdings" pitchFamily="2" charset="2"/>
                </a:rPr>
                <a:t>2</a:t>
              </a:r>
              <a:endParaRPr lang="ja-JP" altLang="ja-JP" b="1" dirty="0">
                <a:solidFill>
                  <a:srgbClr val="000000"/>
                </a:solidFill>
                <a:latin typeface="ＭＳ Ｐゴシック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ja-JP" sz="1600" b="1" dirty="0">
                  <a:solidFill>
                    <a:srgbClr val="000000"/>
                  </a:solidFill>
                  <a:latin typeface="ＭＳ Ｐゴシック" charset="-128"/>
                </a:rPr>
                <a:t>1.5m Kanata telescope </a:t>
              </a:r>
              <a:endParaRPr lang="ja-JP" altLang="en-US" sz="1600" b="1" dirty="0">
                <a:solidFill>
                  <a:srgbClr val="000000"/>
                </a:solidFill>
                <a:latin typeface="ＭＳ Ｐゴシック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ja-JP" sz="1600" b="1" dirty="0">
                  <a:solidFill>
                    <a:srgbClr val="000000"/>
                  </a:solidFill>
                  <a:latin typeface="ＭＳ Ｐゴシック" charset="-128"/>
                </a:rPr>
                <a:t>50cm </a:t>
              </a:r>
              <a:r>
                <a:rPr lang="en-US" altLang="ja-JP" sz="1600" b="1" dirty="0" err="1">
                  <a:solidFill>
                    <a:srgbClr val="000000"/>
                  </a:solidFill>
                  <a:latin typeface="ＭＳ Ｐゴシック" charset="-128"/>
                </a:rPr>
                <a:t>MITSuME</a:t>
              </a:r>
              <a:endParaRPr lang="en-US" altLang="ja-JP" sz="1600" b="1" dirty="0">
                <a:solidFill>
                  <a:srgbClr val="000000"/>
                </a:solidFill>
                <a:latin typeface="ＭＳ Ｐゴシック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ＭＳ Ｐゴシック" charset="-128"/>
                </a:rPr>
                <a:t>91cm W-F NIR camera  of NAOJ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ＭＳ Ｐゴシック" charset="-128"/>
                </a:rPr>
                <a:t>1 deg</a:t>
              </a:r>
              <a:r>
                <a:rPr lang="en-US" altLang="ja-JP" sz="1600" b="1" baseline="30000" dirty="0" smtClean="0">
                  <a:solidFill>
                    <a:srgbClr val="000000"/>
                  </a:solidFill>
                  <a:latin typeface="ＭＳ Ｐゴシック" charset="-128"/>
                </a:rPr>
                <a:t>2</a:t>
              </a:r>
              <a:r>
                <a:rPr lang="en-US" altLang="ja-JP" sz="1600" b="1" dirty="0" smtClean="0">
                  <a:solidFill>
                    <a:srgbClr val="000000"/>
                  </a:solidFill>
                  <a:latin typeface="ＭＳ Ｐゴシック" charset="-128"/>
                </a:rPr>
                <a:t> NIR camera</a:t>
              </a:r>
              <a:endParaRPr lang="en-US" altLang="ja-JP" sz="1600" b="1" dirty="0">
                <a:solidFill>
                  <a:srgbClr val="000000"/>
                </a:solidFill>
                <a:latin typeface="ＭＳ Ｐゴシック" charset="-128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altLang="ja-JP" sz="1600" b="1" dirty="0">
                  <a:solidFill>
                    <a:srgbClr val="000000"/>
                  </a:solidFill>
                  <a:latin typeface="ＭＳ Ｐゴシック" charset="-128"/>
                </a:rPr>
                <a:t>Yamaguchi 32m radio telescope</a:t>
              </a:r>
              <a:endParaRPr lang="ja-JP" altLang="en-US" sz="1600" b="1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8172450" y="477520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2000" dirty="0" smtClean="0">
                  <a:solidFill>
                    <a:srgbClr val="FFFF00"/>
                  </a:solidFill>
                  <a:latin typeface="ＭＳ Ｐゴシック" charset="-128"/>
                </a:rPr>
                <a:t>★</a:t>
              </a:r>
            </a:p>
          </p:txBody>
        </p:sp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1042988" y="5062538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2000" dirty="0" smtClean="0">
                  <a:solidFill>
                    <a:srgbClr val="FFFF00"/>
                  </a:solidFill>
                  <a:latin typeface="ＭＳ Ｐゴシック" charset="-128"/>
                </a:rPr>
                <a:t>★</a:t>
              </a:r>
            </a:p>
          </p:txBody>
        </p:sp>
        <p:sp>
          <p:nvSpPr>
            <p:cNvPr id="4105" name="AutoShape 25"/>
            <p:cNvSpPr>
              <a:spLocks noChangeArrowheads="1"/>
            </p:cNvSpPr>
            <p:nvPr/>
          </p:nvSpPr>
          <p:spPr bwMode="auto">
            <a:xfrm>
              <a:off x="5940152" y="5704425"/>
              <a:ext cx="2253681" cy="584779"/>
            </a:xfrm>
            <a:prstGeom prst="wedgeRectCallout">
              <a:avLst>
                <a:gd name="adj1" fmla="val 53391"/>
                <a:gd name="adj2" fmla="val -156803"/>
              </a:avLst>
            </a:prstGeom>
            <a:solidFill>
              <a:srgbClr val="FFFF00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 err="1">
                  <a:solidFill>
                    <a:srgbClr val="000000"/>
                  </a:solidFill>
                  <a:latin typeface="ＭＳ Ｐゴシック" charset="-128"/>
                </a:rPr>
                <a:t>miniTAO</a:t>
              </a:r>
              <a:r>
                <a:rPr lang="en-US" altLang="ja-JP" sz="1600" b="1" dirty="0">
                  <a:solidFill>
                    <a:srgbClr val="000000"/>
                  </a:solidFill>
                  <a:latin typeface="ＭＳ Ｐゴシック" charset="-128"/>
                </a:rPr>
                <a:t> (Tokyo Univ.) @ Chile</a:t>
              </a:r>
              <a:endParaRPr lang="ja-JP" altLang="ja-JP" sz="1600" b="1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</p:grpSp>
      <p:sp>
        <p:nvSpPr>
          <p:cNvPr id="14" name="四角形吹き出し 13"/>
          <p:cNvSpPr/>
          <p:nvPr/>
        </p:nvSpPr>
        <p:spPr>
          <a:xfrm>
            <a:off x="494890" y="3883088"/>
            <a:ext cx="2144589" cy="780854"/>
          </a:xfrm>
          <a:prstGeom prst="wedgeRectCallout">
            <a:avLst>
              <a:gd name="adj1" fmla="val 51274"/>
              <a:gd name="adj2" fmla="val -133005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50cm </a:t>
            </a:r>
            <a:r>
              <a:rPr lang="en-US" altLang="ja-JP" sz="1600" dirty="0">
                <a:solidFill>
                  <a:prstClr val="black"/>
                </a:solidFill>
              </a:rPr>
              <a:t>telescope (Hiroshima Univ. 2014)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190" y="74950"/>
            <a:ext cx="819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Japan</a:t>
            </a:r>
            <a:r>
              <a:rPr lang="ja-JP" altLang="en-US" sz="2800" dirty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Coordinated </a:t>
            </a:r>
            <a:r>
              <a:rPr lang="en-US" altLang="ja-JP" sz="2800" dirty="0">
                <a:solidFill>
                  <a:prstClr val="black"/>
                </a:solidFill>
              </a:rPr>
              <a:t>network for transients observation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6565951" y="4325388"/>
            <a:ext cx="1537506" cy="338554"/>
          </a:xfrm>
          <a:prstGeom prst="wedgeRectCallout">
            <a:avLst>
              <a:gd name="adj1" fmla="val -77836"/>
              <a:gd name="adj2" fmla="val -159620"/>
            </a:avLst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  <a:latin typeface="ＭＳ Ｐゴシック" charset="-128"/>
              </a:rPr>
              <a:t>Subaru @Hawaii</a:t>
            </a:r>
            <a:endParaRPr lang="ja-JP" altLang="ja-JP" sz="16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790034" y="3690610"/>
            <a:ext cx="438150" cy="3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 smtClean="0">
                <a:solidFill>
                  <a:srgbClr val="FFFF00"/>
                </a:solidFill>
                <a:latin typeface="ＭＳ Ｐゴシック" charset="-128"/>
              </a:rPr>
              <a:t>★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3508" y="692696"/>
            <a:ext cx="7572907" cy="9233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A part of the project “Multi-messenger Observations of GW sources” 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  * collaborating with the KAGRA data analysis team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  * science cases: GRBs, supernovae, </a:t>
            </a:r>
            <a:r>
              <a:rPr lang="en-US" altLang="ja-JP" dirty="0" err="1" smtClean="0">
                <a:solidFill>
                  <a:prstClr val="black"/>
                </a:solidFill>
              </a:rPr>
              <a:t>blazars</a:t>
            </a:r>
            <a:r>
              <a:rPr lang="en-US" altLang="ja-JP" dirty="0" smtClean="0">
                <a:solidFill>
                  <a:prstClr val="black"/>
                </a:solidFill>
              </a:rPr>
              <a:t>, etc.</a:t>
            </a:r>
          </a:p>
        </p:txBody>
      </p:sp>
      <p:pic>
        <p:nvPicPr>
          <p:cNvPr id="19" name="図 18" descr="tel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838" y="1705098"/>
            <a:ext cx="665242" cy="643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DSC03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7818" y="2348880"/>
            <a:ext cx="854262" cy="640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 descr="k3m5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933056"/>
            <a:ext cx="717554" cy="71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NRO45m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6556" y="2348880"/>
            <a:ext cx="851428" cy="63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grb50refl-dome-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260895"/>
            <a:ext cx="833615" cy="590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 descr="Subaru-dom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3457" y="3662562"/>
            <a:ext cx="792088" cy="867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" descr="http://www.ioa.s.u-tokyo.ac.jp/TAO/news/20090315-21/20090315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5661248"/>
            <a:ext cx="648072" cy="865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四角形吹き出し 1"/>
          <p:cNvSpPr/>
          <p:nvPr/>
        </p:nvSpPr>
        <p:spPr>
          <a:xfrm>
            <a:off x="4355976" y="4077072"/>
            <a:ext cx="1852363" cy="795154"/>
          </a:xfrm>
          <a:prstGeom prst="wedgeRectCallout">
            <a:avLst>
              <a:gd name="adj1" fmla="val -52276"/>
              <a:gd name="adj2" fmla="val -106527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3.8m telescope (Kyoto Univ. 2015)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547497" cy="798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15" y="1700808"/>
            <a:ext cx="482837" cy="643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5" y="1700808"/>
            <a:ext cx="480523" cy="64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94890" y="1689413"/>
            <a:ext cx="2868001" cy="11695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Main features:</a:t>
            </a:r>
          </a:p>
          <a:p>
            <a:r>
              <a:rPr lang="ja-JP" altLang="en-US" sz="1400" dirty="0">
                <a:solidFill>
                  <a:prstClr val="black"/>
                </a:solidFill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</a:rPr>
              <a:t>5 deg</a:t>
            </a:r>
            <a:r>
              <a:rPr lang="en-US" altLang="ja-JP" sz="1400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sz="1400" dirty="0" smtClean="0">
                <a:solidFill>
                  <a:prstClr val="black"/>
                </a:solidFill>
              </a:rPr>
              <a:t> opt. imaging w/ 1m</a:t>
            </a:r>
          </a:p>
          <a:p>
            <a:r>
              <a:rPr lang="en-US" altLang="ja-JP" sz="1400" dirty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  1 deg</a:t>
            </a:r>
            <a:r>
              <a:rPr lang="en-US" altLang="ja-JP" sz="1400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sz="1400" dirty="0" smtClean="0">
                <a:solidFill>
                  <a:prstClr val="black"/>
                </a:solidFill>
              </a:rPr>
              <a:t> NIR imaging w/ 1m</a:t>
            </a:r>
          </a:p>
          <a:p>
            <a:r>
              <a:rPr lang="en-US" altLang="ja-JP" sz="1400" dirty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  opt-NIR spectroscopy w/ 1–8m</a:t>
            </a:r>
          </a:p>
          <a:p>
            <a:r>
              <a:rPr lang="en-US" altLang="ja-JP" sz="1400" dirty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  opt-NIR </a:t>
            </a:r>
            <a:r>
              <a:rPr lang="en-US" altLang="ja-JP" sz="1400" dirty="0" err="1" smtClean="0">
                <a:solidFill>
                  <a:prstClr val="black"/>
                </a:solidFill>
              </a:rPr>
              <a:t>polarimetry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2014/06/20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8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000049"/>
                </a:solidFill>
              </a:rPr>
              <a:t>Japan-Korea WS on KAGRA</a:t>
            </a:r>
            <a:endParaRPr kumimoji="1" lang="ja-JP" altLang="en-US">
              <a:solidFill>
                <a:srgbClr val="000049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563888" y="6165304"/>
            <a:ext cx="2223864" cy="584775"/>
          </a:xfrm>
          <a:prstGeom prst="wedgeRectCallout">
            <a:avLst>
              <a:gd name="adj1" fmla="val 21233"/>
              <a:gd name="adj2" fmla="val -108346"/>
            </a:avLst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  <a:latin typeface="ＭＳ Ｐゴシック" charset="-128"/>
              </a:rPr>
              <a:t>MOA-II </a:t>
            </a:r>
            <a:r>
              <a:rPr lang="en-US" altLang="ja-JP" sz="1600" b="1" dirty="0">
                <a:solidFill>
                  <a:srgbClr val="000000"/>
                </a:solidFill>
                <a:latin typeface="ＭＳ Ｐゴシック" charset="-128"/>
              </a:rPr>
              <a:t>(Nagoya Univ.) @ </a:t>
            </a:r>
            <a:r>
              <a:rPr lang="en-US" altLang="ja-JP" sz="1600" b="1" dirty="0" smtClean="0">
                <a:solidFill>
                  <a:srgbClr val="000000"/>
                </a:solidFill>
                <a:latin typeface="ＭＳ Ｐゴシック" charset="-128"/>
              </a:rPr>
              <a:t>New Zeeland</a:t>
            </a:r>
            <a:endParaRPr lang="ja-JP" altLang="ja-JP" sz="1400" b="1" dirty="0">
              <a:solidFill>
                <a:srgbClr val="FF0000"/>
              </a:solidFill>
              <a:latin typeface="ＭＳ Ｐゴシック" charset="-128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932040" y="5480400"/>
            <a:ext cx="438150" cy="3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 smtClean="0">
                <a:solidFill>
                  <a:srgbClr val="FFFF00"/>
                </a:solidFill>
                <a:latin typeface="ＭＳ Ｐゴシック" charset="-128"/>
              </a:rPr>
              <a:t>★</a:t>
            </a:r>
          </a:p>
        </p:txBody>
      </p:sp>
      <p:pic>
        <p:nvPicPr>
          <p:cNvPr id="1026" name="Picture 2" descr="http://www.stelab.nagoya-u.ac.jp/ste-www1/div3/CR/MOA/Intro/moatel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45224"/>
            <a:ext cx="908323" cy="680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483768" y="3032128"/>
            <a:ext cx="438150" cy="39687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 smtClean="0">
                <a:solidFill>
                  <a:srgbClr val="FFFF00"/>
                </a:solidFill>
                <a:latin typeface="ＭＳ Ｐゴシック" charset="-128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4030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46856" y="-1622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>
                <a:ea typeface="ＭＳ Ｐゴシック" charset="-128"/>
              </a:rPr>
              <a:t>Schematic overview of the project</a:t>
            </a:r>
          </a:p>
        </p:txBody>
      </p:sp>
      <p:sp>
        <p:nvSpPr>
          <p:cNvPr id="183" name="円/楕円 182"/>
          <p:cNvSpPr/>
          <p:nvPr/>
        </p:nvSpPr>
        <p:spPr>
          <a:xfrm>
            <a:off x="2913311" y="2291582"/>
            <a:ext cx="4873377" cy="4141143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184" name="円/楕円 183"/>
          <p:cNvSpPr/>
          <p:nvPr/>
        </p:nvSpPr>
        <p:spPr>
          <a:xfrm>
            <a:off x="3608710" y="2930054"/>
            <a:ext cx="3354214" cy="285080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4102" name="テキスト ボックス 184"/>
          <p:cNvSpPr txBox="1">
            <a:spLocks noChangeArrowheads="1"/>
          </p:cNvSpPr>
          <p:nvPr/>
        </p:nvSpPr>
        <p:spPr bwMode="auto">
          <a:xfrm>
            <a:off x="4078635" y="5114479"/>
            <a:ext cx="2228169" cy="834361"/>
          </a:xfrm>
          <a:prstGeom prst="rect">
            <a:avLst/>
          </a:prstGeom>
          <a:solidFill>
            <a:srgbClr val="FDEAD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algn="l" eaLnBrk="1" hangingPunct="1"/>
            <a:r>
              <a:rPr lang="en-US" altLang="ja-JP" sz="2000" b="1" dirty="0" smtClean="0">
                <a:ea typeface="ＭＳ Ｐゴシック" charset="-128"/>
              </a:rPr>
              <a:t>World-wide obs.</a:t>
            </a:r>
            <a:endParaRPr lang="en-US" altLang="ja-JP" sz="2000" b="1" dirty="0">
              <a:ea typeface="ＭＳ Ｐゴシック" charset="-128"/>
            </a:endParaRPr>
          </a:p>
          <a:p>
            <a:pPr algn="l" eaLnBrk="1" hangingPunct="1"/>
            <a:r>
              <a:rPr lang="ja-JP" altLang="en-US" sz="1700" dirty="0" smtClean="0">
                <a:ea typeface="ＭＳ Ｐゴシック" charset="-128"/>
                <a:sym typeface="Wingdings" pitchFamily="2" charset="2"/>
              </a:rPr>
              <a:t></a:t>
            </a:r>
            <a:r>
              <a:rPr lang="en-US" altLang="ja-JP" sz="1700" b="1" dirty="0" smtClean="0">
                <a:ea typeface="ＭＳ Ｐゴシック" charset="-128"/>
                <a:sym typeface="Wingdings" pitchFamily="2" charset="2"/>
              </a:rPr>
              <a:t>long term monitor</a:t>
            </a:r>
            <a:endParaRPr lang="en-US" altLang="ja-JP" sz="1700" b="1" dirty="0">
              <a:ea typeface="ＭＳ Ｐゴシック" charset="-128"/>
              <a:sym typeface="Wingdings" pitchFamily="2" charset="2"/>
            </a:endParaRPr>
          </a:p>
          <a:p>
            <a:pPr algn="l" eaLnBrk="1" hangingPunct="1"/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event evolution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03" name="テキスト ボックス 185"/>
          <p:cNvSpPr txBox="1">
            <a:spLocks noChangeArrowheads="1"/>
          </p:cNvSpPr>
          <p:nvPr/>
        </p:nvSpPr>
        <p:spPr bwMode="auto">
          <a:xfrm>
            <a:off x="6537648" y="5150197"/>
            <a:ext cx="658829" cy="26497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Kanata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04" name="テキスト ボックス 186"/>
          <p:cNvSpPr txBox="1">
            <a:spLocks noChangeArrowheads="1"/>
          </p:cNvSpPr>
          <p:nvPr/>
        </p:nvSpPr>
        <p:spPr bwMode="auto">
          <a:xfrm>
            <a:off x="3427884" y="5122293"/>
            <a:ext cx="509750" cy="26497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>
                <a:ea typeface="ＭＳ Ｐゴシック" charset="-128"/>
              </a:rPr>
              <a:t>IRSF</a:t>
            </a:r>
            <a:endParaRPr lang="ja-JP" altLang="en-US" sz="1300">
              <a:ea typeface="ＭＳ Ｐゴシック" charset="-128"/>
            </a:endParaRPr>
          </a:p>
        </p:txBody>
      </p:sp>
      <p:sp>
        <p:nvSpPr>
          <p:cNvPr id="4105" name="テキスト ボックス 187"/>
          <p:cNvSpPr txBox="1">
            <a:spLocks noChangeArrowheads="1"/>
          </p:cNvSpPr>
          <p:nvPr/>
        </p:nvSpPr>
        <p:spPr bwMode="auto">
          <a:xfrm>
            <a:off x="899592" y="2074614"/>
            <a:ext cx="2044721" cy="634306"/>
          </a:xfrm>
          <a:prstGeom prst="rect">
            <a:avLst/>
          </a:prstGeom>
          <a:solidFill>
            <a:srgbClr val="CCEC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GW alert</a:t>
            </a:r>
            <a:endParaRPr lang="en-US" altLang="ja-JP" sz="2000" dirty="0">
              <a:ea typeface="ＭＳ Ｐゴシック" charset="-128"/>
            </a:endParaRPr>
          </a:p>
          <a:p>
            <a:pPr eaLnBrk="1" hangingPunct="1"/>
            <a:r>
              <a:rPr lang="en-US" altLang="ja-JP" sz="1700" dirty="0" smtClean="0">
                <a:ea typeface="ＭＳ Ｐゴシック" charset="-128"/>
              </a:rPr>
              <a:t>LIGO/Virgo/KAGRA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4106" name="テキスト ボックス 188"/>
          <p:cNvSpPr txBox="1">
            <a:spLocks noChangeArrowheads="1"/>
          </p:cNvSpPr>
          <p:nvPr/>
        </p:nvSpPr>
        <p:spPr bwMode="auto">
          <a:xfrm>
            <a:off x="994125" y="5771928"/>
            <a:ext cx="841571" cy="680473"/>
          </a:xfrm>
          <a:prstGeom prst="rect">
            <a:avLst/>
          </a:prstGeom>
          <a:solidFill>
            <a:srgbClr val="CCEC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theory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</a:rPr>
              <a:t>(</a:t>
            </a:r>
            <a:r>
              <a:rPr lang="en-US" altLang="ja-JP" sz="2000" dirty="0">
                <a:ea typeface="ＭＳ Ｐゴシック" charset="-128"/>
              </a:rPr>
              <a:t>A05)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190" name="左右矢印 189"/>
          <p:cNvSpPr/>
          <p:nvPr/>
        </p:nvSpPr>
        <p:spPr>
          <a:xfrm rot="19707066">
            <a:off x="2005832" y="5377905"/>
            <a:ext cx="1224483" cy="587127"/>
          </a:xfrm>
          <a:prstGeom prst="leftRightArrow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4108" name="テキスト ボックス 190"/>
          <p:cNvSpPr txBox="1">
            <a:spLocks noChangeArrowheads="1"/>
          </p:cNvSpPr>
          <p:nvPr/>
        </p:nvSpPr>
        <p:spPr bwMode="auto">
          <a:xfrm>
            <a:off x="1048627" y="3221225"/>
            <a:ext cx="787069" cy="495807"/>
          </a:xfrm>
          <a:prstGeom prst="rect">
            <a:avLst/>
          </a:prstGeom>
          <a:solidFill>
            <a:srgbClr val="CCECFF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400" dirty="0" smtClean="0">
                <a:ea typeface="ＭＳ Ｐゴシック" charset="-128"/>
              </a:rPr>
              <a:t>X-γ obs.</a:t>
            </a:r>
          </a:p>
          <a:p>
            <a:pPr eaLnBrk="1" hangingPunct="1"/>
            <a:r>
              <a:rPr lang="en-US" altLang="ja-JP" sz="1400" dirty="0" smtClean="0">
                <a:ea typeface="ＭＳ Ｐゴシック" charset="-128"/>
              </a:rPr>
              <a:t>(A01)</a:t>
            </a:r>
            <a:endParaRPr lang="ja-JP" altLang="en-US" sz="1400" dirty="0">
              <a:ea typeface="ＭＳ Ｐゴシック" charset="-128"/>
            </a:endParaRPr>
          </a:p>
        </p:txBody>
      </p:sp>
      <p:sp>
        <p:nvSpPr>
          <p:cNvPr id="192" name="左右矢印 191"/>
          <p:cNvSpPr/>
          <p:nvPr/>
        </p:nvSpPr>
        <p:spPr>
          <a:xfrm>
            <a:off x="1927697" y="3314031"/>
            <a:ext cx="1149697" cy="478854"/>
          </a:xfrm>
          <a:prstGeom prst="leftRightArrow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4110" name="テキスト ボックス 192"/>
          <p:cNvSpPr txBox="1">
            <a:spLocks noChangeArrowheads="1"/>
          </p:cNvSpPr>
          <p:nvPr/>
        </p:nvSpPr>
        <p:spPr bwMode="auto">
          <a:xfrm>
            <a:off x="641464" y="3789040"/>
            <a:ext cx="1194232" cy="495807"/>
          </a:xfrm>
          <a:prstGeom prst="rect">
            <a:avLst/>
          </a:prstGeom>
          <a:solidFill>
            <a:srgbClr val="CCECFF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400" dirty="0" smtClean="0">
                <a:ea typeface="ＭＳ Ｐゴシック" charset="-128"/>
              </a:rPr>
              <a:t>Neutrino obs.</a:t>
            </a:r>
            <a:endParaRPr lang="en-US" altLang="ja-JP" sz="1400" dirty="0">
              <a:ea typeface="ＭＳ Ｐゴシック" charset="-128"/>
            </a:endParaRPr>
          </a:p>
          <a:p>
            <a:pPr eaLnBrk="1" hangingPunct="1"/>
            <a:r>
              <a:rPr lang="en-US" altLang="ja-JP" sz="1400" dirty="0">
                <a:ea typeface="ＭＳ Ｐゴシック" charset="-128"/>
              </a:rPr>
              <a:t>(A03)</a:t>
            </a:r>
            <a:endParaRPr lang="ja-JP" altLang="en-US" sz="1400" dirty="0">
              <a:ea typeface="ＭＳ Ｐゴシック" charset="-128"/>
            </a:endParaRPr>
          </a:p>
        </p:txBody>
      </p:sp>
      <p:pic>
        <p:nvPicPr>
          <p:cNvPr id="4111" name="図 193" descr="tel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84" y="2721323"/>
            <a:ext cx="1030263" cy="10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テキスト ボックス 194"/>
          <p:cNvSpPr txBox="1">
            <a:spLocks noChangeArrowheads="1"/>
          </p:cNvSpPr>
          <p:nvPr/>
        </p:nvSpPr>
        <p:spPr bwMode="auto">
          <a:xfrm>
            <a:off x="6361287" y="3488160"/>
            <a:ext cx="998665" cy="40347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100" dirty="0" err="1" smtClean="0">
                <a:ea typeface="ＭＳ Ｐゴシック" charset="-128"/>
              </a:rPr>
              <a:t>Kiso</a:t>
            </a:r>
            <a:r>
              <a:rPr lang="en-US" altLang="ja-JP" sz="1100" dirty="0" smtClean="0">
                <a:ea typeface="ＭＳ Ｐゴシック" charset="-128"/>
              </a:rPr>
              <a:t> 6x6 deg</a:t>
            </a:r>
            <a:r>
              <a:rPr lang="en-US" altLang="ja-JP" sz="1100" baseline="30000" dirty="0" smtClean="0">
                <a:ea typeface="ＭＳ Ｐゴシック" charset="-128"/>
              </a:rPr>
              <a:t>2</a:t>
            </a:r>
            <a:endParaRPr lang="en-US" altLang="ja-JP" sz="1100" baseline="30000" dirty="0">
              <a:ea typeface="ＭＳ Ｐゴシック" charset="-128"/>
            </a:endParaRPr>
          </a:p>
          <a:p>
            <a:pPr eaLnBrk="1" hangingPunct="1"/>
            <a:r>
              <a:rPr lang="en-US" altLang="ja-JP" sz="1100" dirty="0" smtClean="0">
                <a:ea typeface="ＭＳ Ｐゴシック" charset="-128"/>
              </a:rPr>
              <a:t>Camera</a:t>
            </a:r>
            <a:endParaRPr lang="ja-JP" altLang="en-US" sz="1100" dirty="0">
              <a:ea typeface="ＭＳ Ｐゴシック" charset="-128"/>
            </a:endParaRPr>
          </a:p>
        </p:txBody>
      </p:sp>
      <p:pic>
        <p:nvPicPr>
          <p:cNvPr id="4113" name="図 195" descr="DSC033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88" y="2946797"/>
            <a:ext cx="948779" cy="7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テキスト ボックス 196"/>
          <p:cNvSpPr txBox="1">
            <a:spLocks noChangeArrowheads="1"/>
          </p:cNvSpPr>
          <p:nvPr/>
        </p:nvSpPr>
        <p:spPr bwMode="auto">
          <a:xfrm>
            <a:off x="3154412" y="3615408"/>
            <a:ext cx="982635" cy="234197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100" dirty="0" smtClean="0">
                <a:ea typeface="ＭＳ Ｐゴシック" charset="-128"/>
              </a:rPr>
              <a:t>OAO IR WFC</a:t>
            </a:r>
            <a:endParaRPr lang="ja-JP" altLang="en-US" sz="1100" dirty="0">
              <a:ea typeface="ＭＳ Ｐゴシック" charset="-128"/>
            </a:endParaRPr>
          </a:p>
        </p:txBody>
      </p:sp>
      <p:pic>
        <p:nvPicPr>
          <p:cNvPr id="4115" name="図 197" descr="k3m5_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996" y="5295305"/>
            <a:ext cx="695399" cy="7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テキスト ボックス 198"/>
          <p:cNvSpPr txBox="1">
            <a:spLocks noChangeArrowheads="1"/>
          </p:cNvSpPr>
          <p:nvPr/>
        </p:nvSpPr>
        <p:spPr bwMode="auto">
          <a:xfrm>
            <a:off x="7199561" y="5039693"/>
            <a:ext cx="974621" cy="2649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Kyoto 3.8m</a:t>
            </a:r>
            <a:endParaRPr lang="ja-JP" altLang="en-US" sz="1300" dirty="0">
              <a:ea typeface="ＭＳ Ｐゴシック" charset="-128"/>
            </a:endParaRPr>
          </a:p>
        </p:txBody>
      </p:sp>
      <p:pic>
        <p:nvPicPr>
          <p:cNvPr id="4117" name="図 199" descr="NRO45m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336480"/>
            <a:ext cx="927572" cy="7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テキスト ボックス 200"/>
          <p:cNvSpPr txBox="1">
            <a:spLocks noChangeArrowheads="1"/>
          </p:cNvSpPr>
          <p:nvPr/>
        </p:nvSpPr>
        <p:spPr bwMode="auto">
          <a:xfrm>
            <a:off x="1907704" y="4022824"/>
            <a:ext cx="1016299" cy="372696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000" dirty="0" smtClean="0">
                <a:ea typeface="ＭＳ Ｐゴシック" charset="-128"/>
              </a:rPr>
              <a:t>Yamaguchi32m</a:t>
            </a:r>
            <a:endParaRPr lang="en-US" altLang="ja-JP" sz="1000" dirty="0">
              <a:ea typeface="ＭＳ Ｐゴシック" charset="-128"/>
            </a:endParaRPr>
          </a:p>
          <a:p>
            <a:pPr eaLnBrk="1" hangingPunct="1"/>
            <a:r>
              <a:rPr lang="en-US" altLang="ja-JP" sz="1000" dirty="0" smtClean="0">
                <a:ea typeface="ＭＳ Ｐゴシック" charset="-128"/>
              </a:rPr>
              <a:t>NRAO 45m</a:t>
            </a:r>
            <a:endParaRPr lang="ja-JP" altLang="en-US" sz="1000" dirty="0">
              <a:ea typeface="ＭＳ Ｐゴシック" charset="-128"/>
            </a:endParaRPr>
          </a:p>
        </p:txBody>
      </p:sp>
      <p:sp>
        <p:nvSpPr>
          <p:cNvPr id="4119" name="テキスト ボックス 201"/>
          <p:cNvSpPr txBox="1">
            <a:spLocks noChangeArrowheads="1"/>
          </p:cNvSpPr>
          <p:nvPr/>
        </p:nvSpPr>
        <p:spPr bwMode="auto">
          <a:xfrm>
            <a:off x="2909310" y="4017244"/>
            <a:ext cx="1878714" cy="1095971"/>
          </a:xfrm>
          <a:prstGeom prst="rect">
            <a:avLst/>
          </a:prstGeom>
          <a:solidFill>
            <a:srgbClr val="FDEAD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000" b="1" dirty="0" smtClean="0">
                <a:ea typeface="ＭＳ Ｐゴシック" charset="-128"/>
              </a:rPr>
              <a:t>Multi-</a:t>
            </a:r>
            <a:r>
              <a:rPr lang="en-US" altLang="ja-JP" sz="2000" b="1" dirty="0" err="1" smtClean="0">
                <a:ea typeface="ＭＳ Ｐゴシック" charset="-128"/>
              </a:rPr>
              <a:t>wavelen</a:t>
            </a:r>
            <a:r>
              <a:rPr lang="en-US" altLang="ja-JP" sz="2000" b="1" dirty="0" smtClean="0">
                <a:ea typeface="ＭＳ Ｐゴシック" charset="-128"/>
              </a:rPr>
              <a:t>.</a:t>
            </a:r>
            <a:endParaRPr lang="en-US" altLang="ja-JP" sz="2000" b="1" dirty="0">
              <a:ea typeface="ＭＳ Ｐゴシック" charset="-128"/>
            </a:endParaRPr>
          </a:p>
          <a:p>
            <a:pPr eaLnBrk="1" hangingPunct="1"/>
            <a:r>
              <a:rPr lang="ja-JP" altLang="en-US" sz="1700" dirty="0" smtClean="0">
                <a:ea typeface="ＭＳ Ｐゴシック" charset="-128"/>
                <a:sym typeface="Wingdings" pitchFamily="2" charset="2"/>
              </a:rPr>
              <a:t></a:t>
            </a:r>
            <a:r>
              <a:rPr lang="en-US" altLang="ja-JP" sz="1700" b="1" dirty="0" smtClean="0">
                <a:ea typeface="ＭＳ Ｐゴシック" charset="-128"/>
                <a:sym typeface="Wingdings" pitchFamily="2" charset="2"/>
              </a:rPr>
              <a:t>detailed study</a:t>
            </a:r>
            <a:endParaRPr lang="en-US" altLang="ja-JP" sz="1700" b="1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ja-JP" altLang="en-US" sz="1700" dirty="0">
                <a:ea typeface="ＭＳ Ｐゴシック" charset="-128"/>
                <a:sym typeface="Wingdings" pitchFamily="2" charset="2"/>
              </a:rPr>
              <a:t>　</a:t>
            </a:r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identification</a:t>
            </a:r>
            <a:endParaRPr lang="en-US" altLang="ja-JP" sz="1300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ja-JP" altLang="en-US" sz="1300" dirty="0">
                <a:ea typeface="ＭＳ Ｐゴシック" charset="-128"/>
                <a:sym typeface="Wingdings" pitchFamily="2" charset="2"/>
              </a:rPr>
              <a:t>　</a:t>
            </a:r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emission mechanism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20" name="テキスト ボックス 202"/>
          <p:cNvSpPr txBox="1">
            <a:spLocks noChangeArrowheads="1"/>
          </p:cNvSpPr>
          <p:nvPr/>
        </p:nvSpPr>
        <p:spPr bwMode="auto">
          <a:xfrm>
            <a:off x="5896943" y="3999384"/>
            <a:ext cx="2093517" cy="1034416"/>
          </a:xfrm>
          <a:prstGeom prst="rect">
            <a:avLst/>
          </a:prstGeom>
          <a:solidFill>
            <a:srgbClr val="FDEAD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000" b="1" dirty="0" smtClean="0">
                <a:ea typeface="ＭＳ Ｐゴシック" charset="-128"/>
              </a:rPr>
              <a:t>Multi-mode obs.</a:t>
            </a:r>
            <a:endParaRPr lang="en-US" altLang="ja-JP" sz="2000" b="1" dirty="0">
              <a:ea typeface="ＭＳ Ｐゴシック" charset="-128"/>
            </a:endParaRPr>
          </a:p>
          <a:p>
            <a:pPr eaLnBrk="1" hangingPunct="1"/>
            <a:r>
              <a:rPr lang="ja-JP" altLang="en-US" sz="1700" dirty="0" smtClean="0">
                <a:ea typeface="ＭＳ Ｐゴシック" charset="-128"/>
                <a:sym typeface="Wingdings" pitchFamily="2" charset="2"/>
              </a:rPr>
              <a:t></a:t>
            </a:r>
            <a:r>
              <a:rPr lang="en-US" altLang="ja-JP" sz="1700" b="1" dirty="0" smtClean="0">
                <a:ea typeface="ＭＳ Ｐゴシック" charset="-128"/>
                <a:sym typeface="Wingdings" pitchFamily="2" charset="2"/>
              </a:rPr>
              <a:t>detailed study</a:t>
            </a:r>
            <a:endParaRPr lang="en-US" altLang="ja-JP" sz="1700" b="1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  redshift -&gt; distance</a:t>
            </a:r>
            <a:endParaRPr lang="en-US" altLang="ja-JP" sz="1300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en-US" altLang="ja-JP" sz="1300" dirty="0">
                <a:ea typeface="ＭＳ Ｐゴシック" charset="-128"/>
                <a:sym typeface="Wingdings" pitchFamily="2" charset="2"/>
              </a:rPr>
              <a:t>  </a:t>
            </a:r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emission mechanism</a:t>
            </a:r>
            <a:endParaRPr lang="en-US" altLang="ja-JP" sz="1300" dirty="0">
              <a:ea typeface="ＭＳ Ｐゴシック" charset="-128"/>
              <a:sym typeface="Wingdings" pitchFamily="2" charset="2"/>
            </a:endParaRPr>
          </a:p>
        </p:txBody>
      </p:sp>
      <p:sp>
        <p:nvSpPr>
          <p:cNvPr id="204" name="左矢印 203"/>
          <p:cNvSpPr/>
          <p:nvPr/>
        </p:nvSpPr>
        <p:spPr>
          <a:xfrm rot="11730747">
            <a:off x="2977773" y="2206664"/>
            <a:ext cx="1335112" cy="683121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pic>
        <p:nvPicPr>
          <p:cNvPr id="4122" name="図 204" descr="grb50refl-dome-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158" y="6102326"/>
            <a:ext cx="935385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テキスト ボックス 205"/>
          <p:cNvSpPr txBox="1">
            <a:spLocks noChangeArrowheads="1"/>
          </p:cNvSpPr>
          <p:nvPr/>
        </p:nvSpPr>
        <p:spPr bwMode="auto">
          <a:xfrm>
            <a:off x="5148064" y="5900329"/>
            <a:ext cx="1361137" cy="2649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err="1" smtClean="0">
                <a:ea typeface="ＭＳ Ｐゴシック" charset="-128"/>
              </a:rPr>
              <a:t>HinOTORI</a:t>
            </a:r>
            <a:r>
              <a:rPr lang="en-US" altLang="ja-JP" sz="1300" dirty="0" smtClean="0">
                <a:ea typeface="ＭＳ Ｐゴシック" charset="-128"/>
              </a:rPr>
              <a:t> 50cm</a:t>
            </a:r>
            <a:endParaRPr lang="ja-JP" altLang="en-US" sz="1300" dirty="0">
              <a:ea typeface="ＭＳ Ｐゴシック" charset="-128"/>
            </a:endParaRPr>
          </a:p>
        </p:txBody>
      </p:sp>
      <p:pic>
        <p:nvPicPr>
          <p:cNvPr id="4124" name="図 206" descr="Subaru-dom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855" y="5742906"/>
            <a:ext cx="696516" cy="7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テキスト ボックス 207"/>
          <p:cNvSpPr txBox="1">
            <a:spLocks noChangeArrowheads="1"/>
          </p:cNvSpPr>
          <p:nvPr/>
        </p:nvSpPr>
        <p:spPr bwMode="auto">
          <a:xfrm>
            <a:off x="6537648" y="5533058"/>
            <a:ext cx="668447" cy="26497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Subaru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209" name="下矢印 208"/>
          <p:cNvSpPr/>
          <p:nvPr/>
        </p:nvSpPr>
        <p:spPr>
          <a:xfrm rot="2562221">
            <a:off x="4612183" y="3333006"/>
            <a:ext cx="425277" cy="862831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210" name="下矢印 209"/>
          <p:cNvSpPr/>
          <p:nvPr/>
        </p:nvSpPr>
        <p:spPr>
          <a:xfrm rot="19049720">
            <a:off x="5395764" y="3349750"/>
            <a:ext cx="425277" cy="83604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pic>
        <p:nvPicPr>
          <p:cNvPr id="4128" name="Picture 2" descr="http://www.ioa.s.u-tokyo.ac.jp/TAO/news/20090315-21/20090315_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792" y="5758532"/>
            <a:ext cx="569268" cy="7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9" name="テキスト ボックス 211"/>
          <p:cNvSpPr txBox="1">
            <a:spLocks noChangeArrowheads="1"/>
          </p:cNvSpPr>
          <p:nvPr/>
        </p:nvSpPr>
        <p:spPr bwMode="auto">
          <a:xfrm>
            <a:off x="3290590" y="5506269"/>
            <a:ext cx="766679" cy="264975"/>
          </a:xfrm>
          <a:prstGeom prst="rect">
            <a:avLst/>
          </a:prstGeom>
          <a:solidFill>
            <a:srgbClr val="FFFFCC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>
                <a:ea typeface="ＭＳ Ｐゴシック" charset="-128"/>
              </a:rPr>
              <a:t>miniTAO</a:t>
            </a:r>
            <a:endParaRPr lang="ja-JP" altLang="en-US" sz="1300">
              <a:ea typeface="ＭＳ Ｐゴシック" charset="-128"/>
            </a:endParaRPr>
          </a:p>
        </p:txBody>
      </p:sp>
      <p:sp>
        <p:nvSpPr>
          <p:cNvPr id="213" name="下矢印 212"/>
          <p:cNvSpPr/>
          <p:nvPr/>
        </p:nvSpPr>
        <p:spPr>
          <a:xfrm>
            <a:off x="5001742" y="3441279"/>
            <a:ext cx="425276" cy="1598414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>
              <a:defRPr/>
            </a:pPr>
            <a:endParaRPr lang="ja-JP" altLang="en-US" sz="13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4131" name="テキスト ボックス 213"/>
          <p:cNvSpPr txBox="1">
            <a:spLocks noChangeArrowheads="1"/>
          </p:cNvSpPr>
          <p:nvPr/>
        </p:nvSpPr>
        <p:spPr bwMode="auto">
          <a:xfrm>
            <a:off x="4181326" y="2418830"/>
            <a:ext cx="2154431" cy="1111360"/>
          </a:xfrm>
          <a:prstGeom prst="rect">
            <a:avLst/>
          </a:prstGeom>
          <a:solidFill>
            <a:srgbClr val="FDEAD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200" b="1" dirty="0" smtClean="0">
                <a:ea typeface="ＭＳ Ｐゴシック" charset="-128"/>
              </a:rPr>
              <a:t>Wide field obs.</a:t>
            </a:r>
            <a:endParaRPr lang="en-US" altLang="ja-JP" sz="2200" b="1" dirty="0">
              <a:ea typeface="ＭＳ Ｐゴシック" charset="-128"/>
            </a:endParaRPr>
          </a:p>
          <a:p>
            <a:pPr eaLnBrk="1" hangingPunct="1"/>
            <a:r>
              <a:rPr lang="ja-JP" altLang="en-US" sz="2000" dirty="0" smtClean="0">
                <a:ea typeface="ＭＳ Ｐゴシック" charset="-128"/>
                <a:sym typeface="Wingdings" pitchFamily="2" charset="2"/>
              </a:rPr>
              <a:t></a:t>
            </a:r>
            <a:r>
              <a:rPr lang="en-US" altLang="ja-JP" sz="2000" dirty="0" smtClean="0">
                <a:ea typeface="ＭＳ Ｐゴシック" charset="-128"/>
                <a:sym typeface="Wingdings" pitchFamily="2" charset="2"/>
              </a:rPr>
              <a:t>EM counterpart</a:t>
            </a:r>
            <a:endParaRPr lang="en-US" altLang="ja-JP" sz="1400" b="1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Rapid identification</a:t>
            </a:r>
            <a:endParaRPr lang="en-US" altLang="ja-JP" sz="1300" dirty="0">
              <a:ea typeface="ＭＳ Ｐゴシック" charset="-128"/>
              <a:sym typeface="Wingdings" pitchFamily="2" charset="2"/>
            </a:endParaRPr>
          </a:p>
          <a:p>
            <a:pPr eaLnBrk="1" hangingPunct="1"/>
            <a:r>
              <a:rPr lang="ja-JP" altLang="en-US" sz="1300" dirty="0">
                <a:ea typeface="ＭＳ Ｐゴシック" charset="-128"/>
                <a:sym typeface="Wingdings" pitchFamily="2" charset="2"/>
              </a:rPr>
              <a:t>　</a:t>
            </a:r>
            <a:r>
              <a:rPr lang="en-US" altLang="ja-JP" sz="1300" dirty="0" smtClean="0">
                <a:ea typeface="ＭＳ Ｐゴシック" charset="-128"/>
                <a:sym typeface="Wingdings" pitchFamily="2" charset="2"/>
              </a:rPr>
              <a:t>alert to other facilities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32" name="テキスト ボックス 214"/>
          <p:cNvSpPr txBox="1">
            <a:spLocks noChangeArrowheads="1"/>
          </p:cNvSpPr>
          <p:nvPr/>
        </p:nvSpPr>
        <p:spPr bwMode="auto">
          <a:xfrm>
            <a:off x="3307333" y="2357437"/>
            <a:ext cx="455248" cy="26497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alert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33" name="テキスト ボックス 215"/>
          <p:cNvSpPr txBox="1">
            <a:spLocks noChangeArrowheads="1"/>
          </p:cNvSpPr>
          <p:nvPr/>
        </p:nvSpPr>
        <p:spPr bwMode="auto">
          <a:xfrm>
            <a:off x="2231306" y="3422302"/>
            <a:ext cx="575472" cy="26497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Coop.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34" name="テキスト ボックス 216"/>
          <p:cNvSpPr txBox="1">
            <a:spLocks noChangeArrowheads="1"/>
          </p:cNvSpPr>
          <p:nvPr/>
        </p:nvSpPr>
        <p:spPr bwMode="auto">
          <a:xfrm>
            <a:off x="2405435" y="5498455"/>
            <a:ext cx="575472" cy="26497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300" dirty="0" smtClean="0">
                <a:ea typeface="ＭＳ Ｐゴシック" charset="-128"/>
              </a:rPr>
              <a:t>Coop.</a:t>
            </a:r>
            <a:endParaRPr lang="ja-JP" altLang="en-US" sz="1300" dirty="0">
              <a:ea typeface="ＭＳ Ｐゴシック" charset="-128"/>
            </a:endParaRPr>
          </a:p>
        </p:txBody>
      </p:sp>
      <p:sp>
        <p:nvSpPr>
          <p:cNvPr id="4135" name="テキスト ボックス 218"/>
          <p:cNvSpPr txBox="1">
            <a:spLocks noChangeArrowheads="1"/>
          </p:cNvSpPr>
          <p:nvPr/>
        </p:nvSpPr>
        <p:spPr bwMode="auto">
          <a:xfrm>
            <a:off x="179512" y="764822"/>
            <a:ext cx="5166473" cy="1296026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000" dirty="0" smtClean="0">
                <a:ea typeface="ＭＳ Ｐゴシック" charset="-128"/>
                <a:sym typeface="Wingdings" pitchFamily="2" charset="2"/>
              </a:rPr>
              <a:t>Detection of EM counterpart of GW transient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  <a:sym typeface="Wingdings" pitchFamily="2" charset="2"/>
              </a:rPr>
              <a:t>with wide-field observations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  <a:sym typeface="Wingdings" pitchFamily="2" charset="2"/>
              </a:rPr>
              <a:t>Multi-mode observations  </a:t>
            </a:r>
          </a:p>
          <a:p>
            <a:pPr eaLnBrk="1" hangingPunct="1"/>
            <a:r>
              <a:rPr lang="en-US" altLang="ja-JP" sz="2000" dirty="0" smtClean="0">
                <a:ea typeface="ＭＳ Ｐゴシック" charset="-128"/>
                <a:sym typeface="Wingdings" pitchFamily="2" charset="2"/>
              </a:rPr>
              <a:t>physics of EM counterpart </a:t>
            </a:r>
            <a:endParaRPr lang="ja-JP" altLang="en-US" sz="2000" dirty="0">
              <a:ea typeface="ＭＳ Ｐゴシック" charset="-128"/>
            </a:endParaRPr>
          </a:p>
        </p:txBody>
      </p:sp>
      <p:sp>
        <p:nvSpPr>
          <p:cNvPr id="4136" name="テキスト ボックス 219"/>
          <p:cNvSpPr txBox="1">
            <a:spLocks noChangeArrowheads="1"/>
          </p:cNvSpPr>
          <p:nvPr/>
        </p:nvSpPr>
        <p:spPr bwMode="auto">
          <a:xfrm>
            <a:off x="6194758" y="836712"/>
            <a:ext cx="2625714" cy="926694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FF0000"/>
                </a:solidFill>
                <a:ea typeface="ＭＳ Ｐゴシック" charset="-128"/>
              </a:rPr>
              <a:t>The nature</a:t>
            </a:r>
          </a:p>
          <a:p>
            <a:pPr eaLnBrk="1" hangingPunct="1"/>
            <a:r>
              <a:rPr lang="en-US" altLang="ja-JP" sz="2800" dirty="0">
                <a:solidFill>
                  <a:srgbClr val="FF0000"/>
                </a:solidFill>
                <a:ea typeface="ＭＳ Ｐゴシック" charset="-128"/>
              </a:rPr>
              <a:t>o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charset="-128"/>
              </a:rPr>
              <a:t>f GW transient</a:t>
            </a:r>
            <a:endParaRPr lang="ja-JP" altLang="en-US" sz="2800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137" name="右矢印 220"/>
          <p:cNvSpPr>
            <a:spLocks noChangeArrowheads="1"/>
          </p:cNvSpPr>
          <p:nvPr/>
        </p:nvSpPr>
        <p:spPr bwMode="auto">
          <a:xfrm>
            <a:off x="5436096" y="1071810"/>
            <a:ext cx="687586" cy="556990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D77-B2C5-4794-BD9A-09F108B3FC10}" type="slidenum">
              <a:rPr kumimoji="1" lang="ja-JP" altLang="en-US" smtClean="0">
                <a:solidFill>
                  <a:srgbClr val="000049"/>
                </a:solidFill>
              </a:rPr>
              <a:pPr/>
              <a:t>9</a:t>
            </a:fld>
            <a:endParaRPr kumimoji="1" lang="ja-JP" altLang="en-US">
              <a:solidFill>
                <a:srgbClr val="000049"/>
              </a:solidFill>
            </a:endParaRPr>
          </a:p>
        </p:txBody>
      </p:sp>
      <p:pic>
        <p:nvPicPr>
          <p:cNvPr id="44" name="Picture 2" descr="http://www.stelab.nagoya-u.ac.jp/ste-www1/div3/CR/MOA/Intro/moatel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08919"/>
            <a:ext cx="1008112" cy="755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194"/>
          <p:cNvSpPr txBox="1">
            <a:spLocks noChangeArrowheads="1"/>
          </p:cNvSpPr>
          <p:nvPr/>
        </p:nvSpPr>
        <p:spPr bwMode="auto">
          <a:xfrm>
            <a:off x="7419452" y="3501008"/>
            <a:ext cx="1401020" cy="40347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pPr eaLnBrk="1" hangingPunct="1"/>
            <a:r>
              <a:rPr lang="en-US" altLang="ja-JP" sz="1100" dirty="0" smtClean="0">
                <a:ea typeface="ＭＳ Ｐゴシック" charset="-128"/>
              </a:rPr>
              <a:t>MOA-II  1.5x1.5deg</a:t>
            </a:r>
            <a:r>
              <a:rPr lang="en-US" altLang="ja-JP" sz="1100" baseline="30000" dirty="0" smtClean="0">
                <a:ea typeface="ＭＳ Ｐゴシック" charset="-128"/>
              </a:rPr>
              <a:t>2</a:t>
            </a:r>
            <a:endParaRPr lang="en-US" altLang="ja-JP" sz="1100" baseline="30000" dirty="0">
              <a:ea typeface="ＭＳ Ｐゴシック" charset="-128"/>
            </a:endParaRPr>
          </a:p>
          <a:p>
            <a:pPr eaLnBrk="1" hangingPunct="1"/>
            <a:r>
              <a:rPr lang="en-US" altLang="ja-JP" sz="1100" dirty="0" smtClean="0">
                <a:ea typeface="ＭＳ Ｐゴシック" charset="-128"/>
              </a:rPr>
              <a:t>Camera</a:t>
            </a:r>
            <a:endParaRPr lang="ja-JP" altLang="en-US" sz="11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4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1786</Words>
  <Application>Microsoft Office PowerPoint</Application>
  <PresentationFormat>画面に合わせる (4:3)</PresentationFormat>
  <Paragraphs>343</Paragraphs>
  <Slides>27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雪藤</vt:lpstr>
      <vt:lpstr>J-GEM: Japanese Collaboration for Gravitational-Wave Electro-Magnetic Follow-up Observation</vt:lpstr>
      <vt:lpstr>Purpose of J-GEM</vt:lpstr>
      <vt:lpstr>PowerPoint プレゼンテーション</vt:lpstr>
      <vt:lpstr>PowerPoint プレゼンテーション</vt:lpstr>
      <vt:lpstr>Members</vt:lpstr>
      <vt:lpstr>Telescopes and Intruments</vt:lpstr>
      <vt:lpstr>Telescopes and Intruments</vt:lpstr>
      <vt:lpstr>PowerPoint プレゼンテーション</vt:lpstr>
      <vt:lpstr>Schematic overview of the project</vt:lpstr>
      <vt:lpstr>New developments for J-GEM</vt:lpstr>
      <vt:lpstr>1. 6x6 deg2 extremely wide field camera Kiso Observatory, the University of Tokyo</vt:lpstr>
      <vt:lpstr>2. OAOWFC Okayama Astrophysical Observatory Wide Field Camera</vt:lpstr>
      <vt:lpstr>OAOWFC Okayama Astrophysical Observatory Wide Field Camera</vt:lpstr>
      <vt:lpstr>PowerPoint プレゼンテーション</vt:lpstr>
      <vt:lpstr>4. HinOTORI 50cm telescope</vt:lpstr>
      <vt:lpstr>PowerPoint プレゼンテーション</vt:lpstr>
      <vt:lpstr>PowerPoint プレゼンテーション</vt:lpstr>
      <vt:lpstr>PowerPoint プレゼンテーション</vt:lpstr>
      <vt:lpstr>MoU with LIGO/Virgo collaboration</vt:lpstr>
      <vt:lpstr>How do we plan to use them for this project?</vt:lpstr>
      <vt:lpstr>How promptly do we expect to be able to have results?</vt:lpstr>
      <vt:lpstr>Source identification strategy</vt:lpstr>
      <vt:lpstr>Test observations for GW transient follow-up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Optical, infrared, and radio search for electromagnetic counterpart of gravitational wave transients</dc:title>
  <dc:creator>yoshida</dc:creator>
  <cp:lastModifiedBy>yoshida</cp:lastModifiedBy>
  <cp:revision>79</cp:revision>
  <dcterms:created xsi:type="dcterms:W3CDTF">2012-08-26T23:29:19Z</dcterms:created>
  <dcterms:modified xsi:type="dcterms:W3CDTF">2014-06-20T06:57:25Z</dcterms:modified>
</cp:coreProperties>
</file>